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3" r:id="rId18"/>
    <p:sldId id="272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9614F1-61E9-4ED2-B8E8-09E67EE475C5}">
          <p14:sldIdLst>
            <p14:sldId id="256"/>
          </p14:sldIdLst>
        </p14:section>
        <p14:section name="Untitled Section" id="{8F490843-D61B-4968-A7B7-93AC07CE5DD1}">
          <p14:sldIdLst>
            <p14:sldId id="257"/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7"/>
            <p14:sldId id="270"/>
            <p14:sldId id="273"/>
            <p14:sldId id="272"/>
            <p14:sldId id="274"/>
            <p14:sldId id="275"/>
            <p14:sldId id="276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C8FDA-15C1-48FF-90A2-960AE6BDF1E4}" type="datetimeFigureOut">
              <a:rPr lang="bg-BG" smtClean="0"/>
              <a:t>22.10.2018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61A31-B39C-41E8-A033-C2B0ED50511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675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1A31-B39C-41E8-A033-C2B0ED505115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673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61A31-B39C-41E8-A033-C2B0ED505115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96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ategarbo.blog.bg/photos/131051/original/images%5b4%5d(1)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edna.bg/kak-da/energoefektivni-s-schuco/kak-da-namalim-vlagata-loshite-mirizmi-i-alergiite-463196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edna.bg/moda-i-kozmetika/lice/gradinsko-parti-461955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000000"/>
                </a:solidFill>
                <a:latin typeface="Times New Roman"/>
                <a:ea typeface="Calibri"/>
              </a:rPr>
              <a:t>„Биоразградимите отпадъци – проблем или ресурс</a:t>
            </a:r>
            <a:r>
              <a:rPr lang="bg-BG" dirty="0" smtClean="0">
                <a:solidFill>
                  <a:srgbClr val="000000"/>
                </a:solidFill>
                <a:latin typeface="Times New Roman"/>
                <a:ea typeface="Calibri"/>
              </a:rPr>
              <a:t>“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28" name="Picture 4" descr="http://e-burgas.com/resize.php?src=http://e-burgas.com/uploads/2018/01/hrana.jpg&amp;w=860&amp;h=570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62656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066800" y="172358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50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2387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/>
              <a:t>Най - важните фактори, които оказват влияние върху </a:t>
            </a:r>
            <a:r>
              <a:rPr lang="ru-RU" sz="2400" b="1" dirty="0" smtClean="0"/>
              <a:t>процеса</a:t>
            </a:r>
            <a:br>
              <a:rPr lang="ru-RU" sz="2400" b="1" dirty="0" smtClean="0"/>
            </a:br>
            <a:endParaRPr lang="bg-BG" sz="24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3733800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dirty="0" smtClean="0">
                <a:solidFill>
                  <a:schemeClr val="accent1"/>
                </a:solidFill>
              </a:rPr>
              <a:t> </a:t>
            </a:r>
          </a:p>
          <a:p>
            <a:pPr algn="just"/>
            <a:r>
              <a:rPr lang="bg-BG" dirty="0" smtClean="0">
                <a:solidFill>
                  <a:schemeClr val="accent1"/>
                </a:solidFill>
              </a:rPr>
              <a:t>  - </a:t>
            </a:r>
            <a:r>
              <a:rPr lang="bg-BG" sz="2400" i="1" dirty="0" smtClean="0">
                <a:solidFill>
                  <a:schemeClr val="accent1"/>
                </a:solidFill>
              </a:rPr>
              <a:t>кислород</a:t>
            </a:r>
          </a:p>
          <a:p>
            <a:pPr algn="just"/>
            <a:r>
              <a:rPr lang="bg-BG" sz="2400" i="1" dirty="0" smtClean="0">
                <a:solidFill>
                  <a:schemeClr val="accent3"/>
                </a:solidFill>
              </a:rPr>
              <a:t>  - влага</a:t>
            </a:r>
          </a:p>
          <a:p>
            <a:pPr algn="just"/>
            <a:r>
              <a:rPr lang="bg-BG" sz="2400" i="1" dirty="0" smtClean="0"/>
              <a:t> </a:t>
            </a:r>
            <a:r>
              <a:rPr lang="bg-BG" sz="2400" i="1" dirty="0" smtClean="0">
                <a:solidFill>
                  <a:schemeClr val="accent6">
                    <a:lumMod val="50000"/>
                  </a:schemeClr>
                </a:solidFill>
              </a:rPr>
              <a:t>-  съотношението </a:t>
            </a:r>
            <a:r>
              <a:rPr lang="bg-BG" sz="2400" i="1" dirty="0">
                <a:solidFill>
                  <a:schemeClr val="accent6">
                    <a:lumMod val="50000"/>
                  </a:schemeClr>
                </a:solidFill>
              </a:rPr>
              <a:t>между въглерод и </a:t>
            </a:r>
            <a:r>
              <a:rPr lang="bg-BG" sz="2400" i="1" dirty="0" smtClean="0">
                <a:solidFill>
                  <a:schemeClr val="accent6">
                    <a:lumMod val="50000"/>
                  </a:schemeClr>
                </a:solidFill>
              </a:rPr>
              <a:t>азот</a:t>
            </a:r>
          </a:p>
          <a:p>
            <a:pPr algn="just"/>
            <a:r>
              <a:rPr lang="bg-BG" sz="2400" i="1" dirty="0" smtClean="0">
                <a:solidFill>
                  <a:srgbClr val="00B0F0"/>
                </a:solidFill>
              </a:rPr>
              <a:t> - размера </a:t>
            </a:r>
            <a:r>
              <a:rPr lang="bg-BG" sz="2400" i="1" dirty="0">
                <a:solidFill>
                  <a:srgbClr val="00B0F0"/>
                </a:solidFill>
              </a:rPr>
              <a:t>на частиците</a:t>
            </a:r>
            <a:r>
              <a:rPr lang="bg-BG" sz="2400" i="1" dirty="0" smtClean="0">
                <a:solidFill>
                  <a:srgbClr val="00B0F0"/>
                </a:solidFill>
              </a:rPr>
              <a:t>,</a:t>
            </a:r>
          </a:p>
          <a:p>
            <a:pPr algn="just"/>
            <a:r>
              <a:rPr lang="bg-BG" sz="2400" i="1" dirty="0" smtClean="0"/>
              <a:t>  </a:t>
            </a:r>
            <a:r>
              <a:rPr lang="bg-BG" sz="2400" i="1" dirty="0" smtClean="0">
                <a:solidFill>
                  <a:srgbClr val="7030A0"/>
                </a:solidFill>
              </a:rPr>
              <a:t>- киселинността </a:t>
            </a:r>
            <a:r>
              <a:rPr lang="bg-BG" sz="2400" i="1" dirty="0">
                <a:solidFill>
                  <a:srgbClr val="7030A0"/>
                </a:solidFill>
              </a:rPr>
              <a:t>на средата </a:t>
            </a:r>
            <a:endParaRPr lang="bg-BG" sz="2400" i="1" dirty="0" smtClean="0">
              <a:solidFill>
                <a:srgbClr val="7030A0"/>
              </a:solidFill>
            </a:endParaRPr>
          </a:p>
          <a:p>
            <a:pPr algn="just"/>
            <a:r>
              <a:rPr lang="bg-BG" sz="2400" i="1" dirty="0"/>
              <a:t> </a:t>
            </a:r>
            <a:r>
              <a:rPr lang="bg-BG" sz="2400" i="1" dirty="0" smtClean="0">
                <a:solidFill>
                  <a:schemeClr val="accent6">
                    <a:lumMod val="75000"/>
                  </a:schemeClr>
                </a:solidFill>
              </a:rPr>
              <a:t>-  температурата</a:t>
            </a:r>
            <a:endParaRPr lang="bg-BG" sz="24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bg-BG" sz="2400" i="1" dirty="0"/>
              <a:t> </a:t>
            </a:r>
            <a:r>
              <a:rPr lang="bg-BG" sz="2400" i="1" dirty="0" smtClean="0">
                <a:solidFill>
                  <a:schemeClr val="accent2"/>
                </a:solidFill>
              </a:rPr>
              <a:t>- съотношението между всички фактори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422339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/>
              <a:t>Оптимални условия за компостиране </a:t>
            </a:r>
            <a:endParaRPr lang="bg-BG" sz="2400" dirty="0"/>
          </a:p>
        </p:txBody>
      </p:sp>
      <p:pic>
        <p:nvPicPr>
          <p:cNvPr id="8194" name="Picture 2" descr="C:\Users\irina\Desktop\Презентация №4\Untitl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629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86241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5980" y="1676400"/>
            <a:ext cx="8229600" cy="1020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g-BG" sz="1800" dirty="0"/>
              <a:t>За да се получи качествен компост е необходимо “зелените” и ”кафявите” отпадъци да се смесят и да бъдат в съотношение C:N = 30:1 или на 4 части С- въглерод добавяме 1 част N – азот.</a:t>
            </a:r>
            <a:br>
              <a:rPr lang="bg-BG" sz="1800" dirty="0"/>
            </a:br>
            <a:endParaRPr lang="bg-BG" sz="1800" dirty="0"/>
          </a:p>
        </p:txBody>
      </p:sp>
      <p:pic>
        <p:nvPicPr>
          <p:cNvPr id="9218" name="Picture 2" descr="C:\Users\irina\Desktop\Презентация №4\Untitl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2971800"/>
            <a:ext cx="83724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583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915" y="1295400"/>
            <a:ext cx="8229600" cy="835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400" dirty="0" smtClean="0"/>
              <a:t>Какво не </a:t>
            </a:r>
            <a:r>
              <a:rPr lang="bg-BG" sz="2400" dirty="0"/>
              <a:t>трябва да </a:t>
            </a:r>
            <a:r>
              <a:rPr lang="bg-BG" sz="2400" dirty="0" smtClean="0"/>
              <a:t>компостираме</a:t>
            </a:r>
            <a:r>
              <a:rPr lang="bg-BG" sz="2400" dirty="0"/>
              <a:t/>
            </a:r>
            <a:br>
              <a:rPr lang="bg-BG" sz="2400" dirty="0"/>
            </a:br>
            <a:endParaRPr lang="bg-BG" sz="2400" dirty="0"/>
          </a:p>
        </p:txBody>
      </p:sp>
      <p:pic>
        <p:nvPicPr>
          <p:cNvPr id="10242" name="Picture 2" descr="C:\Users\irina\Desktop\Презентация №4\Untitl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" y="2514600"/>
            <a:ext cx="777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6099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09726"/>
            <a:ext cx="8229600" cy="5032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400" dirty="0" smtClean="0"/>
              <a:t>КАК ПРОТИЧА ПРОЦЕСА НА КОМПОСТИРАНЕ</a:t>
            </a:r>
            <a:endParaRPr lang="bg-BG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76599"/>
          </a:xfrm>
        </p:spPr>
        <p:txBody>
          <a:bodyPr/>
          <a:lstStyle/>
          <a:p>
            <a:r>
              <a:rPr lang="bg-BG" sz="2400" dirty="0" smtClean="0">
                <a:solidFill>
                  <a:srgbClr val="C00000"/>
                </a:solidFill>
              </a:rPr>
              <a:t>Две фази - </a:t>
            </a:r>
            <a:r>
              <a:rPr lang="bg-BG" sz="2400" dirty="0">
                <a:solidFill>
                  <a:srgbClr val="C00000"/>
                </a:solidFill>
              </a:rPr>
              <a:t>на  разграждане  на органичната материя и на </a:t>
            </a:r>
            <a:r>
              <a:rPr lang="bg-BG" sz="2400" dirty="0" smtClean="0">
                <a:solidFill>
                  <a:srgbClr val="C00000"/>
                </a:solidFill>
              </a:rPr>
              <a:t>зреене</a:t>
            </a:r>
          </a:p>
          <a:p>
            <a:r>
              <a:rPr lang="bg-BG" sz="2000" dirty="0" smtClean="0">
                <a:solidFill>
                  <a:schemeClr val="accent5"/>
                </a:solidFill>
              </a:rPr>
              <a:t>Разграждане</a:t>
            </a:r>
            <a:r>
              <a:rPr lang="bg-BG" sz="2000" dirty="0" smtClean="0">
                <a:solidFill>
                  <a:srgbClr val="C00000"/>
                </a:solidFill>
              </a:rPr>
              <a:t> </a:t>
            </a:r>
            <a:r>
              <a:rPr lang="bg-BG" sz="2000" dirty="0" smtClean="0"/>
              <a:t>- може  </a:t>
            </a:r>
            <a:r>
              <a:rPr lang="bg-BG" sz="2000" dirty="0"/>
              <a:t>да  трае  няколко седмици, </a:t>
            </a:r>
            <a:r>
              <a:rPr lang="bg-BG" sz="2000" dirty="0" smtClean="0"/>
              <a:t>като крайният </a:t>
            </a:r>
            <a:r>
              <a:rPr lang="bg-BG" sz="2000" dirty="0"/>
              <a:t>резултат е получаването на  пресен компост</a:t>
            </a:r>
            <a:r>
              <a:rPr lang="bg-BG" sz="2000" dirty="0" smtClean="0"/>
              <a:t>.</a:t>
            </a:r>
          </a:p>
          <a:p>
            <a:r>
              <a:rPr lang="bg-BG" sz="2000" dirty="0" smtClean="0">
                <a:solidFill>
                  <a:schemeClr val="accent5"/>
                </a:solidFill>
              </a:rPr>
              <a:t>Зреене</a:t>
            </a:r>
            <a:r>
              <a:rPr lang="bg-BG" sz="2000" dirty="0" smtClean="0"/>
              <a:t> - може  </a:t>
            </a:r>
            <a:r>
              <a:rPr lang="bg-BG" sz="2000" dirty="0"/>
              <a:t>да трае няколко месеца. В края на фазата </a:t>
            </a:r>
            <a:r>
              <a:rPr lang="bg-BG" sz="2000" dirty="0" smtClean="0"/>
              <a:t>се </a:t>
            </a:r>
            <a:r>
              <a:rPr lang="bg-BG" sz="2000" dirty="0"/>
              <a:t>получава стабилизиран, т.е. узрял компост. Готовият компост </a:t>
            </a:r>
            <a:r>
              <a:rPr lang="bg-BG" sz="2000" dirty="0" smtClean="0"/>
              <a:t>има </a:t>
            </a:r>
            <a:r>
              <a:rPr lang="bg-BG" sz="2000" dirty="0"/>
              <a:t>тъмнокафяв  цвят, ронлива структура и миризма  на  пръст</a:t>
            </a:r>
            <a:r>
              <a:rPr lang="bg-BG" sz="2000" dirty="0" smtClean="0"/>
              <a:t>.</a:t>
            </a:r>
          </a:p>
          <a:p>
            <a:endParaRPr lang="bg-BG" sz="2000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38" y="4947682"/>
            <a:ext cx="11049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2858">
            <a:off x="4406964" y="5071507"/>
            <a:ext cx="1428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8" name="Picture 4" descr="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1532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Презентация №4\compost 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0386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Desktop\Презентация №4\zx620_29881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38600"/>
            <a:ext cx="4038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ina\Desktop\Презентация №4\compost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74320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Картина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2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800" b="1" dirty="0" smtClean="0"/>
              <a:t>Домашно компостиране </a:t>
            </a:r>
            <a:r>
              <a:rPr lang="bg-BG" sz="2800" b="1" dirty="0"/>
              <a:t>в пет лесни стъпки</a:t>
            </a:r>
            <a:r>
              <a:rPr lang="bg-BG" sz="2800" dirty="0"/>
              <a:t/>
            </a:r>
            <a:br>
              <a:rPr lang="bg-BG" sz="2800" dirty="0"/>
            </a:br>
            <a:endParaRPr lang="bg-BG" sz="2800" dirty="0"/>
          </a:p>
        </p:txBody>
      </p:sp>
      <p:pic>
        <p:nvPicPr>
          <p:cNvPr id="13314" name="Picture 2" descr="C:\Users\irina\Desktop\Презентация №4\imagesCAAOM73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3434556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irina\Desktop\Презентация №4\Collages26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71800"/>
            <a:ext cx="57150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8" y="128696"/>
            <a:ext cx="1075107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6823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29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smtClean="0"/>
              <a:t/>
            </a:r>
            <a:br>
              <a:rPr lang="en-US" sz="2200" b="1" i="1" dirty="0" smtClean="0"/>
            </a:br>
            <a:r>
              <a:rPr lang="bg-BG" sz="2200" b="1" i="1" dirty="0">
                <a:solidFill>
                  <a:schemeClr val="accent1"/>
                </a:solidFill>
              </a:rPr>
              <a:t>1. Избор на подходящо място</a:t>
            </a:r>
            <a:r>
              <a:rPr lang="en-US" sz="2200" b="1" i="1" dirty="0">
                <a:solidFill>
                  <a:schemeClr val="accent1"/>
                </a:solidFill>
              </a:rPr>
              <a:t/>
            </a:r>
            <a:br>
              <a:rPr lang="en-US" sz="2200" b="1" i="1" dirty="0">
                <a:solidFill>
                  <a:schemeClr val="accent1"/>
                </a:solidFill>
              </a:rPr>
            </a:br>
            <a:r>
              <a:rPr lang="en-US" sz="2200" b="1" i="1" dirty="0"/>
              <a:t/>
            </a:r>
            <a:br>
              <a:rPr lang="en-US" sz="2200" b="1" i="1" dirty="0"/>
            </a:br>
            <a:r>
              <a:rPr lang="en-US" sz="2200" b="1" i="1" dirty="0" smtClean="0"/>
              <a:t/>
            </a:r>
            <a:br>
              <a:rPr lang="en-US" sz="2200" b="1" i="1" dirty="0" smtClean="0"/>
            </a:br>
            <a:r>
              <a:rPr lang="ru-RU" sz="1800" b="1" i="1" dirty="0" smtClean="0"/>
              <a:t>Най-подходящото </a:t>
            </a:r>
            <a:r>
              <a:rPr lang="ru-RU" sz="1800" b="1" i="1" dirty="0"/>
              <a:t>място за компостера е </a:t>
            </a:r>
            <a:r>
              <a:rPr lang="ru-RU" sz="1800" b="1" i="1" dirty="0" smtClean="0"/>
              <a:t>дворът -  </a:t>
            </a:r>
            <a:r>
              <a:rPr lang="ru-RU" sz="1800" b="1" i="1" dirty="0"/>
              <a:t>в някой ъгъл, което да е сенчесто през лятото. Добре е над компоста да има навес, но ако няма, можете просто да му сложите капак. </a:t>
            </a:r>
            <a:br>
              <a:rPr lang="ru-RU" sz="1800" b="1" i="1" dirty="0"/>
            </a:br>
            <a:r>
              <a:rPr lang="ru-RU" sz="2200" b="1" i="1" dirty="0"/>
              <a:t/>
            </a:r>
            <a:br>
              <a:rPr lang="ru-RU" sz="2200" b="1" i="1" dirty="0"/>
            </a:br>
            <a:endParaRPr lang="bg-BG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481044"/>
            <a:ext cx="2819400" cy="180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irina\Desktop\Презентация №4\1496050644_kom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124200"/>
            <a:ext cx="42164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443531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9290" y="16764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>
                <a:solidFill>
                  <a:srgbClr val="00B050"/>
                </a:solidFill>
              </a:rPr>
              <a:t>2. Съставки на </a:t>
            </a:r>
            <a:r>
              <a:rPr lang="ru-RU" sz="1800" b="1" dirty="0" smtClean="0">
                <a:solidFill>
                  <a:srgbClr val="00B050"/>
                </a:solidFill>
              </a:rPr>
              <a:t>компоста</a:t>
            </a:r>
            <a:r>
              <a:rPr lang="ru-RU" sz="1800" b="1" dirty="0">
                <a:solidFill>
                  <a:srgbClr val="00B050"/>
                </a:solidFill>
              </a:rPr>
              <a:t/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dirty="0"/>
              <a:t>Компостът е смес от различни </a:t>
            </a:r>
            <a:r>
              <a:rPr lang="ru-RU" sz="1800" dirty="0" smtClean="0"/>
              <a:t>материали:</a:t>
            </a:r>
            <a:r>
              <a:rPr lang="en-US" sz="1800" dirty="0" smtClean="0"/>
              <a:t> </a:t>
            </a:r>
            <a:r>
              <a:rPr lang="ru-RU" sz="1800" dirty="0" smtClean="0"/>
              <a:t>богат</a:t>
            </a:r>
            <a:r>
              <a:rPr lang="bg-BG" sz="1800" dirty="0" smtClean="0"/>
              <a:t>и</a:t>
            </a:r>
            <a:r>
              <a:rPr lang="ru-RU" sz="1800" dirty="0" smtClean="0"/>
              <a:t> </a:t>
            </a:r>
            <a:r>
              <a:rPr lang="ru-RU" sz="1800" dirty="0"/>
              <a:t>на азот кухненски </a:t>
            </a:r>
            <a:r>
              <a:rPr lang="ru-RU" sz="1800" dirty="0" smtClean="0"/>
              <a:t>отпад</a:t>
            </a:r>
            <a:r>
              <a:rPr lang="bg-BG" sz="1800" dirty="0" smtClean="0"/>
              <a:t>ъ</a:t>
            </a:r>
            <a:r>
              <a:rPr lang="ru-RU" sz="1800" dirty="0" smtClean="0"/>
              <a:t>ци- </a:t>
            </a:r>
            <a:r>
              <a:rPr lang="ru-RU" sz="1800" dirty="0"/>
              <a:t>остатъци от плодове и зеленчуци</a:t>
            </a:r>
            <a:r>
              <a:rPr lang="ru-RU" sz="1800" dirty="0" smtClean="0"/>
              <a:t>;  </a:t>
            </a:r>
            <a:r>
              <a:rPr lang="ru-RU" sz="1800" dirty="0"/>
              <a:t>органични вещества, като например прясна трева, зелени листа и плевели</a:t>
            </a:r>
            <a:r>
              <a:rPr lang="ru-RU" sz="1800" dirty="0" smtClean="0"/>
              <a:t>; </a:t>
            </a:r>
            <a:r>
              <a:rPr lang="ru-RU" sz="1800" dirty="0"/>
              <a:t>градински и други отпадъци като сухи листа, дървесни клонки, хартия, слама;</a:t>
            </a:r>
            <a:br>
              <a:rPr lang="ru-RU" sz="1800" dirty="0"/>
            </a:br>
            <a:r>
              <a:rPr lang="ru-RU" sz="1400" dirty="0" smtClean="0"/>
              <a:t> </a:t>
            </a:r>
            <a:endParaRPr lang="bg-BG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84716"/>
            <a:ext cx="8229600" cy="8381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2000" dirty="0"/>
              <a:t>Сред малкото неподходящи отпадъци от кухнята са месото и </a:t>
            </a:r>
            <a:r>
              <a:rPr lang="ru-RU" sz="2000" dirty="0" smtClean="0"/>
              <a:t>мазните, и сготвени </a:t>
            </a:r>
            <a:r>
              <a:rPr lang="ru-RU" sz="2000" dirty="0"/>
              <a:t>хранителни остатъци.</a:t>
            </a:r>
            <a:endParaRPr lang="bg-BG" sz="2000" dirty="0"/>
          </a:p>
          <a:p>
            <a:endParaRPr lang="bg-BG" dirty="0"/>
          </a:p>
        </p:txBody>
      </p:sp>
      <p:pic>
        <p:nvPicPr>
          <p:cNvPr id="2050" name="Picture 2" descr="C:\Users\irina\Desktop\Презентация №4\imagesCAAOM73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89801"/>
            <a:ext cx="2861288" cy="15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irina\Desktop\Презентация №4\Kompos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1"/>
            <a:ext cx="24955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eleno.bg/uploadfiles/articles/gardina/kompos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67200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8" name="Picture 4" descr="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7299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55" y="1167440"/>
            <a:ext cx="8229600" cy="37343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g-BG" sz="2000" b="1" i="1" dirty="0"/>
              <a:t>3. </a:t>
            </a:r>
            <a:r>
              <a:rPr lang="bg-BG" sz="2000" b="1" i="1" dirty="0" smtClean="0"/>
              <a:t>Наслояване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/>
              <a:t>За основа на компоста трябва да се постави по-дебел пласт от клонки – около 15 см. Той служи за </a:t>
            </a:r>
            <a:r>
              <a:rPr lang="ru-RU" sz="1600" dirty="0" smtClean="0"/>
              <a:t>дренаж.  Освен </a:t>
            </a:r>
            <a:r>
              <a:rPr lang="ru-RU" sz="1600" dirty="0"/>
              <a:t>това през него лесно преминава въздух, което гарантира, че няма да има неприятни миризми.</a:t>
            </a:r>
          </a:p>
          <a:p>
            <a:r>
              <a:rPr lang="ru-RU" sz="1600" dirty="0"/>
              <a:t>Следващият слой трябва да бъде по-тънък и съставен от кухненски отпадъци. Върху тях вече се полага горен слой, събран от градината – за предпочитане сухи листа, по-тънки клонки и слама.</a:t>
            </a:r>
          </a:p>
          <a:p>
            <a:r>
              <a:rPr lang="ru-RU" sz="1600" dirty="0"/>
              <a:t>Ако слоевете не са достатъчно влажни, се напръскват леко с вода и след това процедурата се повтаря, като пластовете се редят в същия ред. </a:t>
            </a:r>
          </a:p>
          <a:p>
            <a:pPr marL="0" indent="0">
              <a:buNone/>
            </a:pPr>
            <a:endParaRPr lang="bg-BG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528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5769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79098" y="1295400"/>
            <a:ext cx="3008313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/>
              <a:t>"</a:t>
            </a:r>
            <a:r>
              <a:rPr lang="ru-RU" sz="2400" i="1" dirty="0" smtClean="0"/>
              <a:t>Биоразградими“</a:t>
            </a:r>
            <a:r>
              <a:rPr lang="en-US" sz="2400" i="1" dirty="0" smtClean="0"/>
              <a:t> </a:t>
            </a:r>
            <a:r>
              <a:rPr lang="bg-BG" sz="2400" i="1" dirty="0" smtClean="0"/>
              <a:t>отпадъци</a:t>
            </a:r>
            <a:endParaRPr lang="bg-BG" sz="2400" i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479098" y="1676400"/>
            <a:ext cx="3008313" cy="4691063"/>
          </a:xfrm>
        </p:spPr>
        <p:txBody>
          <a:bodyPr>
            <a:normAutofit/>
          </a:bodyPr>
          <a:lstStyle/>
          <a:p>
            <a:endParaRPr lang="en-US" sz="18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В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сички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битови отпадъци, които имат способността да се разграждат анаеробно или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аеробно</a:t>
            </a:r>
          </a:p>
          <a:p>
            <a:pPr algn="just"/>
            <a:endParaRPr lang="ru-RU" sz="2000" b="1" dirty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- 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хранителни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 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- растителни отпадъци </a:t>
            </a:r>
          </a:p>
          <a:p>
            <a:pPr algn="just"/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 - хартия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  </a:t>
            </a:r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картон </a:t>
            </a:r>
            <a:endParaRPr lang="ru-RU" sz="20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just"/>
            <a:r>
              <a:rPr lang="ru-RU" sz="2000" b="1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ea typeface="+mj-ea"/>
                <a:cs typeface="+mj-cs"/>
              </a:rPr>
              <a:t>-  други</a:t>
            </a:r>
            <a:endParaRPr lang="bg-BG" sz="2000" dirty="0"/>
          </a:p>
        </p:txBody>
      </p:sp>
      <p:pic>
        <p:nvPicPr>
          <p:cNvPr id="2050" name="Picture 2" descr="C:\Users\irina\Desktop\Презентация №4\640-420-kak-upravliavame-biorazgradimi-otpadyci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522314"/>
            <a:ext cx="5111750" cy="335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043608" y="172358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30071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98" y="1167440"/>
            <a:ext cx="8229600" cy="1023874"/>
          </a:xfrm>
        </p:spPr>
        <p:txBody>
          <a:bodyPr>
            <a:normAutofit fontScale="90000"/>
          </a:bodyPr>
          <a:lstStyle/>
          <a:p>
            <a:r>
              <a:rPr lang="bg-BG" sz="2000" b="1" i="1" dirty="0"/>
              <a:t>4. Поддържане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98" y="1676400"/>
            <a:ext cx="8229600" cy="220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000" b="1" dirty="0"/>
              <a:t>Важно е в компоста постоянно да има въздух, за да не излъчва </a:t>
            </a:r>
            <a:r>
              <a:rPr lang="bg-BG" sz="2000" b="1" dirty="0">
                <a:hlinkClick r:id="rId2"/>
              </a:rPr>
              <a:t>лоша миризма</a:t>
            </a:r>
            <a:r>
              <a:rPr lang="bg-BG" sz="2000" b="1" dirty="0"/>
              <a:t>. </a:t>
            </a:r>
            <a:endParaRPr lang="bg-BG" sz="2000" b="1" dirty="0" smtClean="0"/>
          </a:p>
          <a:p>
            <a:r>
              <a:rPr lang="bg-BG" sz="2000" dirty="0" smtClean="0"/>
              <a:t>За </a:t>
            </a:r>
            <a:r>
              <a:rPr lang="bg-BG" sz="2000" dirty="0"/>
              <a:t>целта трябва да има достатъчно клонки, които да не позволяват той да </a:t>
            </a:r>
            <a:r>
              <a:rPr lang="bg-BG" sz="2000" dirty="0" smtClean="0"/>
              <a:t>не се </a:t>
            </a:r>
            <a:r>
              <a:rPr lang="bg-BG" sz="2000" dirty="0"/>
              <a:t>слегне твърде много. </a:t>
            </a:r>
            <a:endParaRPr lang="bg-BG" sz="2000" dirty="0" smtClean="0"/>
          </a:p>
          <a:p>
            <a:r>
              <a:rPr lang="bg-BG" sz="2000" dirty="0" smtClean="0"/>
              <a:t>За </a:t>
            </a:r>
            <a:r>
              <a:rPr lang="bg-BG" sz="2000" dirty="0"/>
              <a:t>повече въздух компостът може от време на време леко да се разбърква или просто да се разрохква с градинската вила или </a:t>
            </a:r>
            <a:r>
              <a:rPr lang="bg-BG" sz="2000" dirty="0" smtClean="0"/>
              <a:t>пръчка</a:t>
            </a:r>
            <a:r>
              <a:rPr lang="bg-BG" sz="2400" dirty="0" smtClean="0"/>
              <a:t>.</a:t>
            </a:r>
            <a:endParaRPr lang="bg-BG" sz="2400" dirty="0"/>
          </a:p>
          <a:p>
            <a:endParaRPr lang="bg-BG" dirty="0"/>
          </a:p>
        </p:txBody>
      </p:sp>
      <p:pic>
        <p:nvPicPr>
          <p:cNvPr id="3074" name="Picture 2" descr="C:\Users\irina\Desktop\Презентация №4\com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72113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madlovefarms.com/img/fertilizer-2018/features-of-compost-preparation-with-their-own-hands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18408"/>
            <a:ext cx="3612341" cy="195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988807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98" y="1109726"/>
            <a:ext cx="8229600" cy="715962"/>
          </a:xfrm>
        </p:spPr>
        <p:txBody>
          <a:bodyPr>
            <a:normAutofit/>
          </a:bodyPr>
          <a:lstStyle/>
          <a:p>
            <a:r>
              <a:rPr lang="bg-BG" sz="2000" b="1" i="1" dirty="0"/>
              <a:t>5. Употреба</a:t>
            </a:r>
            <a:r>
              <a:rPr lang="bg-BG" sz="2000" dirty="0"/>
              <a:t/>
            </a:r>
            <a:br>
              <a:rPr lang="bg-BG" sz="2000" dirty="0"/>
            </a:br>
            <a:endParaRPr lang="bg-BG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g-BG" sz="2000" dirty="0"/>
              <a:t>До осем седмици вашият компост ще бъде готов за употреба. </a:t>
            </a:r>
            <a:endParaRPr lang="bg-BG" sz="2000" dirty="0" smtClean="0"/>
          </a:p>
          <a:p>
            <a:r>
              <a:rPr lang="bg-BG" sz="2000" b="1" dirty="0" smtClean="0"/>
              <a:t>Можете </a:t>
            </a:r>
            <a:r>
              <a:rPr lang="bg-BG" sz="2000" b="1" dirty="0"/>
              <a:t>да го пресеете и използвате като пръст за цветята в саксия или да подхраните растенията в </a:t>
            </a:r>
            <a:r>
              <a:rPr lang="bg-BG" sz="2000" b="1" dirty="0">
                <a:hlinkClick r:id="rId2"/>
              </a:rPr>
              <a:t>градината</a:t>
            </a:r>
            <a:r>
              <a:rPr lang="bg-BG" sz="2000" b="1" dirty="0"/>
              <a:t>. </a:t>
            </a:r>
            <a:endParaRPr lang="bg-BG" sz="2000" b="1" dirty="0" smtClean="0"/>
          </a:p>
          <a:p>
            <a:r>
              <a:rPr lang="bg-BG" sz="2000" dirty="0" smtClean="0"/>
              <a:t>Той </a:t>
            </a:r>
            <a:r>
              <a:rPr lang="bg-BG" sz="2000" dirty="0"/>
              <a:t>потиска болестите при растенията, като им осигурява разнообразни хранителни вещества и намалява нуждата от изкуствени химични торове.</a:t>
            </a:r>
          </a:p>
          <a:p>
            <a:endParaRPr lang="bg-BG" dirty="0"/>
          </a:p>
        </p:txBody>
      </p:sp>
      <p:pic>
        <p:nvPicPr>
          <p:cNvPr id="2050" name="Picture 2" descr="C:\Users\irina\Desktop\Презентация №4\images[4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70">
            <a:off x="5160475" y="4218553"/>
            <a:ext cx="3227823" cy="179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G_6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7" y="38862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00001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r>
              <a:rPr lang="bg-BG" sz="2800" b="1" dirty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r>
              <a:rPr lang="es-ES" sz="2800" b="1" dirty="0"/>
              <a:t/>
            </a:r>
            <a:br>
              <a:rPr lang="es-ES" sz="2800" b="1" dirty="0"/>
            </a:b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bg-BG" dirty="0"/>
          </a:p>
          <a:p>
            <a:pPr marL="0" indent="0" algn="ctr">
              <a:buNone/>
            </a:pPr>
            <a:r>
              <a:rPr lang="bg-BG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bg-BG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zn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409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6409"/>
            <a:ext cx="23175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28532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bg-BG" sz="3200" dirty="0" smtClean="0"/>
              <a:t>СЪБИРАТ СЕ РАЗДЕЛНО В Т.НАР. „КАФЯВИ КОНТЕЙНЕРИ“</a:t>
            </a:r>
            <a:endParaRPr lang="bg-BG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848600" cy="990600"/>
          </a:xfrm>
        </p:spPr>
        <p:txBody>
          <a:bodyPr/>
          <a:lstStyle/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pic>
        <p:nvPicPr>
          <p:cNvPr id="4" name="Картина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56" y="990600"/>
            <a:ext cx="4419600" cy="16379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Картина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8600"/>
            <a:ext cx="41148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1266" name="Picture 2" descr="C:\Users\irina\Desktop\Презентация №4\thumb_32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8" y="336232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0" y="1295400"/>
            <a:ext cx="3008313" cy="9779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/>
              <a:t>Какви отпадъци </a:t>
            </a:r>
            <a:r>
              <a:rPr lang="ru-RU" dirty="0" smtClean="0"/>
              <a:t>могат да </a:t>
            </a:r>
            <a:r>
              <a:rPr lang="ru-RU" dirty="0"/>
              <a:t>бъдат поставяни в кафявите контейнери?</a:t>
            </a:r>
            <a:endParaRPr lang="bg-B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just">
              <a:buFontTx/>
              <a:buChar char="-"/>
            </a:pPr>
            <a:r>
              <a:rPr lang="bg-BG" sz="1600" dirty="0" smtClean="0"/>
              <a:t>Всички </a:t>
            </a:r>
            <a:r>
              <a:rPr lang="bg-BG" sz="1600" dirty="0"/>
              <a:t>видове градински (зелени) отпадъци – цветя, трева, </a:t>
            </a:r>
            <a:r>
              <a:rPr lang="bg-BG" sz="1600" dirty="0" smtClean="0"/>
              <a:t>листа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 Отпадъци </a:t>
            </a:r>
            <a:r>
              <a:rPr lang="bg-BG" sz="1600" dirty="0"/>
              <a:t>от подрязване на храсти (без клони</a:t>
            </a:r>
            <a:r>
              <a:rPr lang="bg-BG" sz="1600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 </a:t>
            </a:r>
            <a:r>
              <a:rPr lang="bg-BG" sz="1600" dirty="0"/>
              <a:t>Д</a:t>
            </a:r>
            <a:r>
              <a:rPr lang="bg-BG" sz="1600" dirty="0" smtClean="0"/>
              <a:t>ървени стърготини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 </a:t>
            </a:r>
            <a:r>
              <a:rPr lang="bg-BG" sz="1600" dirty="0"/>
              <a:t>Н</a:t>
            </a:r>
            <a:r>
              <a:rPr lang="bg-BG" sz="1600" dirty="0" smtClean="0"/>
              <a:t>якои </a:t>
            </a:r>
            <a:r>
              <a:rPr lang="bg-BG" sz="1600" dirty="0"/>
              <a:t>хранителни отпадъци, например обелки от плодове и </a:t>
            </a:r>
            <a:r>
              <a:rPr lang="bg-BG" sz="1600" dirty="0" smtClean="0"/>
              <a:t>зеленчуци</a:t>
            </a:r>
            <a:endParaRPr lang="bg-BG" sz="1600" dirty="0"/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Пакетчета чай</a:t>
            </a:r>
          </a:p>
          <a:p>
            <a:pPr marL="285750" indent="-285750" algn="just">
              <a:buFontTx/>
              <a:buChar char="-"/>
            </a:pPr>
            <a:r>
              <a:rPr lang="bg-BG" sz="1600" dirty="0" smtClean="0"/>
              <a:t>Утайки от кафе</a:t>
            </a:r>
            <a:endParaRPr lang="bg-BG" sz="1600" dirty="0"/>
          </a:p>
          <a:p>
            <a:endParaRPr lang="bg-B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2514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irina\Desktop\Презентация №4\article__a7871d3dd6571a71bea298c101b3c23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199"/>
            <a:ext cx="46482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greentech.bg/wp-content/uploads/2015/07/compost-709020_12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5715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8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752600"/>
            <a:ext cx="3008313" cy="858027"/>
          </a:xfrm>
        </p:spPr>
        <p:txBody>
          <a:bodyPr>
            <a:noAutofit/>
          </a:bodyPr>
          <a:lstStyle/>
          <a:p>
            <a:pPr algn="just"/>
            <a:r>
              <a:rPr lang="bg-BG" sz="1800" dirty="0" smtClean="0"/>
              <a:t/>
            </a:r>
            <a:br>
              <a:rPr lang="bg-BG" sz="1800" dirty="0" smtClean="0"/>
            </a:br>
            <a:r>
              <a:rPr lang="bg-BG" sz="1800" dirty="0"/>
              <a:t/>
            </a:r>
            <a:br>
              <a:rPr lang="bg-BG" sz="1800" dirty="0"/>
            </a:br>
            <a:r>
              <a:rPr lang="bg-BG" sz="1800" i="1" dirty="0" smtClean="0"/>
              <a:t>Какви </a:t>
            </a:r>
            <a:r>
              <a:rPr lang="bg-BG" sz="1800" i="1" dirty="0"/>
              <a:t>отпадъци </a:t>
            </a:r>
            <a:r>
              <a:rPr lang="bg-BG" sz="1800" b="0" u="sng" dirty="0"/>
              <a:t>не</a:t>
            </a:r>
            <a:r>
              <a:rPr lang="bg-BG" sz="1800" i="1" dirty="0"/>
              <a:t> трябва да бъдат поставяни в кафявите </a:t>
            </a:r>
            <a:r>
              <a:rPr lang="bg-BG" sz="1800" i="1" dirty="0" smtClean="0"/>
              <a:t>контейнери</a:t>
            </a:r>
            <a:r>
              <a:rPr lang="bg-BG" sz="1800" i="1" dirty="0"/>
              <a:t/>
            </a:r>
            <a:br>
              <a:rPr lang="bg-BG" sz="1800" i="1" dirty="0"/>
            </a:br>
            <a:endParaRPr lang="bg-BG" sz="1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79098" y="2759868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   Полиетиленови торби</a:t>
            </a:r>
          </a:p>
          <a:p>
            <a:r>
              <a:rPr lang="ru-RU" sz="2000" dirty="0" smtClean="0"/>
              <a:t>-     Пелени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Санитарни продукти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Торбички </a:t>
            </a:r>
            <a:r>
              <a:rPr lang="ru-RU" sz="2000" dirty="0"/>
              <a:t>за </a:t>
            </a:r>
            <a:r>
              <a:rPr lang="ru-RU" sz="2000" dirty="0" smtClean="0"/>
              <a:t>прахосмукачки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У</a:t>
            </a:r>
            <a:r>
              <a:rPr lang="ru-RU" sz="2000" dirty="0" smtClean="0"/>
              <a:t>гарки </a:t>
            </a:r>
            <a:r>
              <a:rPr lang="ru-RU" sz="2000" dirty="0"/>
              <a:t>от цигари и </a:t>
            </a:r>
            <a:r>
              <a:rPr lang="ru-RU" sz="2000" dirty="0" smtClean="0"/>
              <a:t>пепел 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Битови отпадъци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Опасни отпадъци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Рециклируеми отпадъци</a:t>
            </a:r>
            <a:endParaRPr lang="bg-BG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kasida.bg/userfiles/productlargeimages/product_101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858027"/>
            <a:ext cx="30480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3677428"/>
            <a:ext cx="2438400" cy="133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zna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3008313" cy="1162050"/>
          </a:xfrm>
        </p:spPr>
        <p:txBody>
          <a:bodyPr/>
          <a:lstStyle/>
          <a:p>
            <a:pPr algn="ctr"/>
            <a:r>
              <a:rPr lang="bg-BG" i="1" u="sng" dirty="0" smtClean="0"/>
              <a:t>Не изхвърляйте  в кафявите контейнери</a:t>
            </a:r>
            <a:endParaRPr lang="bg-BG" i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098" y="2667000"/>
            <a:ext cx="3008313" cy="4691063"/>
          </a:xfrm>
        </p:spPr>
        <p:txBody>
          <a:bodyPr>
            <a:normAutofit/>
          </a:bodyPr>
          <a:lstStyle/>
          <a:p>
            <a:endParaRPr lang="bg-BG" sz="2000" dirty="0" smtClean="0"/>
          </a:p>
          <a:p>
            <a:r>
              <a:rPr lang="bg-BG" sz="2000" dirty="0"/>
              <a:t> </a:t>
            </a:r>
            <a:r>
              <a:rPr lang="bg-BG" sz="2000" dirty="0" smtClean="0"/>
              <a:t>- Сготвена храна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- Месо</a:t>
            </a:r>
          </a:p>
          <a:p>
            <a:r>
              <a:rPr lang="bg-BG" sz="2000" dirty="0" smtClean="0"/>
              <a:t> - Риба</a:t>
            </a:r>
          </a:p>
          <a:p>
            <a:r>
              <a:rPr lang="bg-BG" sz="2000" dirty="0" smtClean="0"/>
              <a:t> - Млечни продукти</a:t>
            </a:r>
          </a:p>
          <a:p>
            <a:r>
              <a:rPr lang="bg-BG" sz="2000" dirty="0" smtClean="0"/>
              <a:t> - Кожа</a:t>
            </a:r>
          </a:p>
          <a:p>
            <a:r>
              <a:rPr lang="bg-BG" sz="2000" dirty="0" smtClean="0"/>
              <a:t> - Кости</a:t>
            </a:r>
          </a:p>
          <a:p>
            <a:r>
              <a:rPr lang="bg-BG" sz="2000" dirty="0" smtClean="0"/>
              <a:t> - Косми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- Вълна</a:t>
            </a:r>
          </a:p>
          <a:p>
            <a:r>
              <a:rPr lang="bg-BG" sz="2000" dirty="0"/>
              <a:t> </a:t>
            </a:r>
            <a:r>
              <a:rPr lang="bg-BG" sz="2000" dirty="0" smtClean="0"/>
              <a:t>- Пера</a:t>
            </a:r>
          </a:p>
          <a:p>
            <a:endParaRPr lang="bg-BG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1458686"/>
            <a:ext cx="14192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62100"/>
            <a:ext cx="2590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78397"/>
            <a:ext cx="203288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24400"/>
            <a:ext cx="3581400" cy="177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9" name="Picture 4" descr="zna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68352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" y="2025119"/>
            <a:ext cx="7427037" cy="111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43" y="3429000"/>
            <a:ext cx="651263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5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0948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573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g-BG" sz="2400" dirty="0" smtClean="0"/>
              <a:t>КАК ДА НАМАЛИМ КОЛИЧЕСТВОТО ДЕПОНИРАНИ БИОРАЗГРАДИМИ ОТПАД</a:t>
            </a:r>
            <a:r>
              <a:rPr lang="bg-BG" sz="2800" dirty="0" smtClean="0"/>
              <a:t>ЪЦИ</a:t>
            </a:r>
            <a:endParaRPr lang="bg-BG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2400" dirty="0" smtClean="0"/>
              <a:t>ПРЕДОТВРАТЯВАНЕ</a:t>
            </a:r>
          </a:p>
          <a:p>
            <a:endParaRPr lang="bg-BG" sz="2400" dirty="0" smtClean="0"/>
          </a:p>
          <a:p>
            <a:pPr marL="0" indent="0">
              <a:buNone/>
            </a:pPr>
            <a:endParaRPr lang="bg-BG" sz="2400" dirty="0"/>
          </a:p>
          <a:p>
            <a:r>
              <a:rPr lang="bg-BG" sz="2400" dirty="0" smtClean="0"/>
              <a:t>ДРУГО ОПОЛЗОТВОРЯВАНЕ – НАПРИМЕР ЗА ПОЛУЧАВАНЕ НА ЕНЕРГИЯ</a:t>
            </a:r>
          </a:p>
          <a:p>
            <a:endParaRPr lang="bg-BG" sz="2400" dirty="0"/>
          </a:p>
          <a:p>
            <a:endParaRPr lang="bg-BG" sz="2400" dirty="0" smtClean="0"/>
          </a:p>
          <a:p>
            <a:r>
              <a:rPr lang="bg-BG" sz="2400" dirty="0" smtClean="0"/>
              <a:t>КОМПОСТИРАНЕ</a:t>
            </a:r>
            <a:endParaRPr lang="bg-BG" sz="2400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6" name="Picture 4" descr="zn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0496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9726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g-BG" sz="1800" dirty="0" smtClean="0"/>
              <a:t>Компостиране - </a:t>
            </a:r>
            <a:r>
              <a:rPr lang="ru-RU" sz="1800" dirty="0" smtClean="0"/>
              <a:t> </a:t>
            </a:r>
            <a:r>
              <a:rPr lang="ru-RU" sz="1800" dirty="0"/>
              <a:t>процес на разграждане на органичните отпадъци в присъствието </a:t>
            </a:r>
            <a:r>
              <a:rPr lang="ru-RU" sz="1800" dirty="0" smtClean="0"/>
              <a:t>или отсъствието на на кислород</a:t>
            </a:r>
            <a:br>
              <a:rPr lang="ru-RU" sz="1800" dirty="0" smtClean="0"/>
            </a:b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38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 smtClean="0"/>
              <a:t>Компост - кафеникаво - черен ронлив материал подходящ за подхранване на земеделските култури и за възстановяване на органичната материя в почвите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bg-B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5135563"/>
          </a:xfrm>
        </p:spPr>
        <p:txBody>
          <a:bodyPr>
            <a:normAutofit lnSpcReduction="10000"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r>
              <a:rPr lang="ru-RU" sz="1800" dirty="0" smtClean="0"/>
              <a:t>Процесът </a:t>
            </a:r>
            <a:r>
              <a:rPr lang="ru-RU" sz="1800" dirty="0"/>
              <a:t>се извършва благодарение на различни видове </a:t>
            </a:r>
            <a:r>
              <a:rPr lang="ru-RU" sz="1800" dirty="0" smtClean="0"/>
              <a:t>микроорганизми </a:t>
            </a:r>
            <a:r>
              <a:rPr lang="ru-RU" sz="1800" dirty="0"/>
              <a:t>бактерии, гъбички, актиномицети, водорасли, </a:t>
            </a:r>
            <a:r>
              <a:rPr lang="ru-RU" sz="1800" dirty="0" smtClean="0"/>
              <a:t>протозои и други, които </a:t>
            </a:r>
            <a:r>
              <a:rPr lang="ru-RU" sz="1800" dirty="0"/>
              <a:t>присъстват естествено в органичната част на </a:t>
            </a:r>
            <a:r>
              <a:rPr lang="ru-RU" sz="1800" dirty="0" smtClean="0"/>
              <a:t>биоразградимите </a:t>
            </a:r>
            <a:r>
              <a:rPr lang="ru-RU" sz="1800" dirty="0"/>
              <a:t>отпадъци или могат да се добавят изкуствено за да се ускори процеса.</a:t>
            </a:r>
            <a:endParaRPr lang="bg-BG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0" y="4755329"/>
            <a:ext cx="2628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6409"/>
            <a:ext cx="3384376" cy="923317"/>
          </a:xfrm>
          <a:prstGeom prst="rect">
            <a:avLst/>
          </a:prstGeom>
        </p:spPr>
      </p:pic>
      <p:pic>
        <p:nvPicPr>
          <p:cNvPr id="8" name="Picture 4" descr="zna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9" y="128696"/>
            <a:ext cx="907098" cy="10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2"/>
          <p:cNvSpPr>
            <a:spLocks noChangeArrowheads="1"/>
          </p:cNvSpPr>
          <p:nvPr/>
        </p:nvSpPr>
        <p:spPr bwMode="auto">
          <a:xfrm>
            <a:off x="1100656" y="39180"/>
            <a:ext cx="4248472" cy="95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bg-BG" sz="2800" b="1" dirty="0" smtClean="0">
                <a:solidFill>
                  <a:srgbClr val="0000A4"/>
                </a:solidFill>
                <a:latin typeface="Cambria" pitchFamily="18" charset="0"/>
                <a:ea typeface="Times New Roman"/>
              </a:rPr>
              <a:t>ОБЩИНА   КЮСТЕНДИЛ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45942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462</TotalTime>
  <Words>707</Words>
  <Application>Microsoft Office PowerPoint</Application>
  <PresentationFormat>On-screen Show (4:3)</PresentationFormat>
  <Paragraphs>117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„Биоразградимите отпадъци – проблем или ресурс“</vt:lpstr>
      <vt:lpstr>"Биоразградими“ отпадъци</vt:lpstr>
      <vt:lpstr>СЪБИРАТ СЕ РАЗДЕЛНО В Т.НАР. „КАФЯВИ КОНТЕЙНЕРИ“</vt:lpstr>
      <vt:lpstr>Какви отпадъци могат да бъдат поставяни в кафявите контейнери?</vt:lpstr>
      <vt:lpstr>  Какви отпадъци не трябва да бъдат поставяни в кафявите контейнери </vt:lpstr>
      <vt:lpstr>Не изхвърляйте  в кафявите контейнери</vt:lpstr>
      <vt:lpstr>PowerPoint Presentation</vt:lpstr>
      <vt:lpstr>КАК ДА НАМАЛИМ КОЛИЧЕСТВОТО ДЕПОНИРАНИ БИОРАЗГРАДИМИ ОТПАДЪЦИ</vt:lpstr>
      <vt:lpstr>Компостиране -  процес на разграждане на органичните отпадъци в присъствието или отсъствието на на кислород </vt:lpstr>
      <vt:lpstr>Най - важните фактори, които оказват влияние върху процеса </vt:lpstr>
      <vt:lpstr>Оптимални условия за компостиране </vt:lpstr>
      <vt:lpstr>За да се получи качествен компост е необходимо “зелените” и ”кафявите” отпадъци да се смесят и да бъдат в съотношение C:N = 30:1 или на 4 части С- въглерод добавяме 1 част N – азот. </vt:lpstr>
      <vt:lpstr>Какво не трябва да компостираме </vt:lpstr>
      <vt:lpstr>КАК ПРОТИЧА ПРОЦЕСА НА КОМПОСТИРАНЕ</vt:lpstr>
      <vt:lpstr>PowerPoint Presentation</vt:lpstr>
      <vt:lpstr>Домашно компостиране в пет лесни стъпки </vt:lpstr>
      <vt:lpstr>  1. Избор на подходящо място   Най-подходящото място за компостера е дворът -  в някой ъгъл, което да е сенчесто през лятото. Добре е над компоста да има навес, но ако няма, можете просто да му сложите капак.   </vt:lpstr>
      <vt:lpstr>2. Съставки на компоста Компостът е смес от различни материали: богати на азот кухненски отпадъци- остатъци от плодове и зеленчуци;  органични вещества, като например прясна трева, зелени листа и плевели; градински и други отпадъци като сухи листа, дървесни клонки, хартия, слама;  </vt:lpstr>
      <vt:lpstr>3. Наслояване</vt:lpstr>
      <vt:lpstr>4. Поддържане </vt:lpstr>
      <vt:lpstr>5. Употреба </vt:lpstr>
      <vt:lpstr>ОБЩИНА   КЮСТЕНДИЛ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„Биоразградимите отпадъци – проблем или ресурс“, </dc:title>
  <dc:creator>Irina Velkova</dc:creator>
  <cp:lastModifiedBy>irina</cp:lastModifiedBy>
  <cp:revision>67</cp:revision>
  <dcterms:created xsi:type="dcterms:W3CDTF">2006-08-16T00:00:00Z</dcterms:created>
  <dcterms:modified xsi:type="dcterms:W3CDTF">2018-10-22T13:40:21Z</dcterms:modified>
</cp:coreProperties>
</file>