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3" r:id="rId3"/>
    <p:sldId id="259" r:id="rId4"/>
    <p:sldId id="258" r:id="rId5"/>
    <p:sldId id="263" r:id="rId6"/>
    <p:sldId id="264" r:id="rId7"/>
    <p:sldId id="328" r:id="rId8"/>
    <p:sldId id="329" r:id="rId9"/>
    <p:sldId id="308" r:id="rId10"/>
    <p:sldId id="326" r:id="rId11"/>
    <p:sldId id="327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30" r:id="rId28"/>
    <p:sldId id="331" r:id="rId29"/>
    <p:sldId id="337" r:id="rId30"/>
    <p:sldId id="338" r:id="rId31"/>
    <p:sldId id="333" r:id="rId32"/>
    <p:sldId id="334" r:id="rId33"/>
    <p:sldId id="335" r:id="rId34"/>
    <p:sldId id="332" r:id="rId35"/>
  </p:sldIdLst>
  <p:sldSz cx="9144000" cy="6858000" type="screen4x3"/>
  <p:notesSz cx="6834188" cy="99790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519"/>
    <a:srgbClr val="3C5C18"/>
    <a:srgbClr val="1A280A"/>
    <a:srgbClr val="69A12B"/>
    <a:srgbClr val="FFCC00"/>
    <a:srgbClr val="FFFF99"/>
    <a:srgbClr val="422C16"/>
    <a:srgbClr val="0C788E"/>
    <a:srgbClr val="02519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0" autoAdjust="0"/>
    <p:restoredTop sz="94643" autoAdjust="0"/>
  </p:normalViewPr>
  <p:slideViewPr>
    <p:cSldViewPr>
      <p:cViewPr>
        <p:scale>
          <a:sx n="99" d="100"/>
          <a:sy n="99" d="100"/>
        </p:scale>
        <p:origin x="-16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EDAB1-1BF2-4495-963A-B9DF993C2BAC}" type="datetimeFigureOut">
              <a:rPr lang="bg-BG" smtClean="0"/>
              <a:t>29.1.2019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F72C5-CE98-4A2A-9067-6C03F466B9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737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F72C5-CE98-4A2A-9067-6C03F466B9EB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079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BB67B-015F-45AA-AC78-A29F622DF73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86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6E86A-4EF4-4742-A300-BD3B72225D4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63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5516-45DA-46EA-A7E9-E81EDF83D5C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16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3CE7-58AC-4180-B9B6-C21915557AD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FC9C7-E19A-407F-B49C-DB1D86A9850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01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3AB9D-1EE2-4B12-A168-17E0D87C38A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6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4020-5FFD-49B2-A721-83B8F1B46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0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50F8F-A21A-46F3-B4D2-5773B9C6019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3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7A7FD-32BD-4D30-8463-9C831FC3B4D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35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D3CD4-3EB1-44F5-B427-4F8325DF6BC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61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CC50F-C51D-4CAA-814C-29D648414D5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9598B1-E0E8-4FAF-8C6D-185A2A1156D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.jpeg"/><Relationship Id="rId7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44.jpeg"/><Relationship Id="rId10" Type="http://schemas.openxmlformats.org/officeDocument/2006/relationships/image" Target="../media/image47.jpeg"/><Relationship Id="rId4" Type="http://schemas.openxmlformats.org/officeDocument/2006/relationships/image" Target="../media/image43.jpeg"/><Relationship Id="rId9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microsoft.com/office/2007/relationships/hdphoto" Target="../media/hdphoto6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10" Type="http://schemas.microsoft.com/office/2007/relationships/hdphoto" Target="../media/hdphoto12.wdp"/><Relationship Id="rId4" Type="http://schemas.openxmlformats.org/officeDocument/2006/relationships/image" Target="../media/image26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авоъгълник 7"/>
          <p:cNvSpPr/>
          <p:nvPr/>
        </p:nvSpPr>
        <p:spPr>
          <a:xfrm>
            <a:off x="122496" y="2564904"/>
            <a:ext cx="73114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4400" b="1" cap="none" spc="0" dirty="0" smtClean="0">
                <a:ln w="11430">
                  <a:solidFill>
                    <a:srgbClr val="00B050"/>
                  </a:solidFill>
                </a:ln>
                <a:solidFill>
                  <a:srgbClr val="69A1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се събира разделно?</a:t>
            </a:r>
            <a:endParaRPr lang="bg-BG" sz="4400" b="1" cap="none" spc="0" dirty="0">
              <a:ln w="11430">
                <a:solidFill>
                  <a:srgbClr val="00B050"/>
                </a:solidFill>
              </a:ln>
              <a:solidFill>
                <a:srgbClr val="69A12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916416" cy="936104"/>
          </a:xfrm>
        </p:spPr>
        <p:txBody>
          <a:bodyPr/>
          <a:lstStyle/>
          <a:p>
            <a:r>
              <a:rPr lang="bg-BG" sz="2400" dirty="0"/>
              <a:t>Как се </a:t>
            </a:r>
            <a:r>
              <a:rPr lang="bg-BG" sz="2400" dirty="0" smtClean="0"/>
              <a:t>сеп</a:t>
            </a:r>
            <a:r>
              <a:rPr lang="bg-BG" sz="2400" dirty="0"/>
              <a:t>а</a:t>
            </a:r>
            <a:r>
              <a:rPr lang="bg-BG" sz="2400" dirty="0" smtClean="0"/>
              <a:t>рират </a:t>
            </a:r>
            <a:r>
              <a:rPr lang="bg-BG" sz="2400" dirty="0"/>
              <a:t>отпадъците след като са попаднали в</a:t>
            </a:r>
            <a:r>
              <a:rPr lang="bg-BG" sz="2400" dirty="0" smtClean="0"/>
              <a:t> </a:t>
            </a:r>
            <a:r>
              <a:rPr lang="bg-BG" sz="2400" dirty="0"/>
              <a:t>контейнерите и камионите за общ </a:t>
            </a:r>
            <a:r>
              <a:rPr lang="bg-BG" sz="2400" dirty="0" smtClean="0"/>
              <a:t>отпадък?</a:t>
            </a:r>
            <a:endParaRPr lang="bg-BG" sz="2400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8064896" cy="4104456"/>
          </a:xfrm>
        </p:spPr>
        <p:txBody>
          <a:bodyPr/>
          <a:lstStyle/>
          <a:p>
            <a:pPr algn="just"/>
            <a:r>
              <a:rPr lang="bg-BG" sz="2000" dirty="0"/>
              <a:t>Пътят на боклука започва </a:t>
            </a:r>
            <a:r>
              <a:rPr lang="bg-BG" sz="2000" dirty="0" smtClean="0"/>
              <a:t>с: </a:t>
            </a:r>
          </a:p>
          <a:p>
            <a:pPr algn="just"/>
            <a:r>
              <a:rPr lang="bg-BG" sz="1600" dirty="0" smtClean="0"/>
              <a:t>1) Извозването </a:t>
            </a:r>
            <a:r>
              <a:rPr lang="bg-BG" sz="1600" dirty="0"/>
              <a:t>му от специализирани </a:t>
            </a:r>
            <a:r>
              <a:rPr lang="bg-BG" sz="1600" dirty="0" smtClean="0"/>
              <a:t>камиони до местата за преработка;</a:t>
            </a:r>
          </a:p>
          <a:p>
            <a:pPr algn="just"/>
            <a:r>
              <a:rPr lang="bg-BG" sz="1600" dirty="0" smtClean="0"/>
              <a:t>2)</a:t>
            </a:r>
            <a:r>
              <a:rPr lang="bg-BG" sz="1600" dirty="0"/>
              <a:t> Вакууми селектират материалите и поглъщат онези, които имат нужда от допълнително </a:t>
            </a:r>
            <a:r>
              <a:rPr lang="bg-BG" sz="1600" dirty="0" smtClean="0"/>
              <a:t>рециклиране;</a:t>
            </a:r>
          </a:p>
          <a:p>
            <a:pPr algn="just"/>
            <a:r>
              <a:rPr lang="bg-BG" sz="1600" dirty="0" smtClean="0"/>
              <a:t>3) </a:t>
            </a:r>
            <a:r>
              <a:rPr lang="bg-BG" sz="1600" dirty="0"/>
              <a:t>Останалите материали </a:t>
            </a:r>
            <a:r>
              <a:rPr lang="bg-BG" sz="1600" dirty="0" smtClean="0"/>
              <a:t>преминават </a:t>
            </a:r>
            <a:r>
              <a:rPr lang="bg-BG" sz="1600" dirty="0"/>
              <a:t>през сепарираща </a:t>
            </a:r>
            <a:r>
              <a:rPr lang="bg-BG" sz="1600" dirty="0" smtClean="0"/>
              <a:t>инсталация;</a:t>
            </a:r>
            <a:endParaRPr lang="bg-BG" dirty="0"/>
          </a:p>
          <a:p>
            <a:pPr algn="just"/>
            <a:r>
              <a:rPr lang="bg-BG" sz="1600" dirty="0" smtClean="0"/>
              <a:t>4) Следва </a:t>
            </a:r>
            <a:r>
              <a:rPr lang="bg-BG" sz="1600" dirty="0"/>
              <a:t>отделянето на бутилките, металите и стъклата от останалите стари вестници, хартии и други подобни </a:t>
            </a:r>
            <a:r>
              <a:rPr lang="bg-BG" sz="1600" dirty="0" smtClean="0"/>
              <a:t>материали; </a:t>
            </a:r>
          </a:p>
          <a:p>
            <a:pPr algn="just"/>
            <a:r>
              <a:rPr lang="bg-BG" sz="1600" dirty="0" smtClean="0"/>
              <a:t>5) </a:t>
            </a:r>
            <a:r>
              <a:rPr lang="bg-BG" sz="1600" dirty="0"/>
              <a:t>След това се елиминират напълно всички хартиени етикети, пропуснати </a:t>
            </a:r>
            <a:r>
              <a:rPr lang="bg-BG" sz="1600" dirty="0" smtClean="0"/>
              <a:t>картончета;</a:t>
            </a:r>
          </a:p>
          <a:p>
            <a:pPr algn="just"/>
            <a:r>
              <a:rPr lang="bg-BG" sz="1600" dirty="0"/>
              <a:t>6) Бутилки, метални контейнери и по-тежките отпадъци достигат специален магнит, който привлича и отделя всички метални отпадъци, които съдържат желязо в себе </a:t>
            </a:r>
            <a:r>
              <a:rPr lang="bg-BG" sz="1600" dirty="0" smtClean="0"/>
              <a:t>си; </a:t>
            </a:r>
            <a:endParaRPr lang="bg-BG" sz="1600" dirty="0"/>
          </a:p>
          <a:p>
            <a:pPr algn="just"/>
            <a:endParaRPr lang="bg-BG" sz="1600" dirty="0" smtClean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53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-42384" y="1153388"/>
            <a:ext cx="8934863" cy="763444"/>
          </a:xfrm>
        </p:spPr>
        <p:txBody>
          <a:bodyPr/>
          <a:lstStyle/>
          <a:p>
            <a:r>
              <a:rPr lang="bg-BG" sz="2400" dirty="0"/>
              <a:t>Как се сепарират отпадъците след като са попаднали </a:t>
            </a:r>
            <a:r>
              <a:rPr lang="bg-BG" sz="2400" dirty="0" smtClean="0"/>
              <a:t>в </a:t>
            </a:r>
            <a:r>
              <a:rPr lang="bg-BG" sz="2400" dirty="0"/>
              <a:t>контейнерите и камионите за общ отпадък?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87524" y="2132856"/>
            <a:ext cx="8604956" cy="4032448"/>
          </a:xfrm>
        </p:spPr>
        <p:txBody>
          <a:bodyPr/>
          <a:lstStyle/>
          <a:p>
            <a:pPr algn="just"/>
            <a:r>
              <a:rPr lang="bg-BG" sz="1800" dirty="0" smtClean="0"/>
              <a:t>7</a:t>
            </a:r>
            <a:r>
              <a:rPr lang="bg-BG" sz="1800" dirty="0"/>
              <a:t>) Всички стъклени бутилки се измиват и натрошават на малки парчета, а след това се отделят в определени за тях </a:t>
            </a:r>
            <a:r>
              <a:rPr lang="bg-BG" sz="1800" dirty="0" smtClean="0"/>
              <a:t>контейнери;</a:t>
            </a:r>
          </a:p>
          <a:p>
            <a:pPr lvl="0" algn="l"/>
            <a:r>
              <a:rPr lang="bg-BG" sz="1800" dirty="0" smtClean="0"/>
              <a:t>8) Всички </a:t>
            </a:r>
            <a:r>
              <a:rPr lang="bg-BG" sz="1800" dirty="0"/>
              <a:t>останали боклуци преминават още скенери, които селектират допълнително материалите и ги </a:t>
            </a:r>
            <a:r>
              <a:rPr lang="bg-BG" sz="1800" dirty="0" smtClean="0"/>
              <a:t>разделят; </a:t>
            </a:r>
          </a:p>
          <a:p>
            <a:pPr lvl="0" algn="l"/>
            <a:r>
              <a:rPr lang="bg-BG" sz="1800" dirty="0" smtClean="0"/>
              <a:t>9) Останалите </a:t>
            </a:r>
            <a:r>
              <a:rPr lang="bg-BG" sz="1800" dirty="0"/>
              <a:t>алуминиеви отпадъци се стапят в специализирани </a:t>
            </a:r>
            <a:r>
              <a:rPr lang="bg-BG" sz="1800" dirty="0" smtClean="0"/>
              <a:t>пещи; </a:t>
            </a:r>
          </a:p>
          <a:p>
            <a:pPr lvl="0" algn="l"/>
            <a:r>
              <a:rPr lang="bg-BG" sz="1800" dirty="0" smtClean="0"/>
              <a:t>10) Вече </a:t>
            </a:r>
            <a:r>
              <a:rPr lang="bg-BG" sz="1800" dirty="0"/>
              <a:t>селектирани в контейнери и първоначално обработени, материалите се събират в бали, които съдържат само определен продукт – стъкло, хартия, пластмаса или алуминий, които се преминават през контрол за качеството си, товарят се и се извозват до местата, където се използват като изходен материал за нови продукти.</a:t>
            </a:r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37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143000"/>
          </a:xfrm>
        </p:spPr>
        <p:txBody>
          <a:bodyPr/>
          <a:lstStyle/>
          <a:p>
            <a:r>
              <a:rPr lang="bg-BG" sz="1800" dirty="0" smtClean="0">
                <a:solidFill>
                  <a:srgbClr val="7030A0"/>
                </a:solidFill>
              </a:rPr>
              <a:t>Днес опаковките се произвеждат в огромни заводи. </a:t>
            </a:r>
            <a:br>
              <a:rPr lang="bg-BG" sz="1800" dirty="0" smtClean="0">
                <a:solidFill>
                  <a:srgbClr val="7030A0"/>
                </a:solidFill>
              </a:rPr>
            </a:br>
            <a:r>
              <a:rPr lang="bg-BG" sz="1800" dirty="0" smtClean="0">
                <a:solidFill>
                  <a:srgbClr val="7030A0"/>
                </a:solidFill>
              </a:rPr>
              <a:t>„Умните“ им етикети ни дават важна информация за качествата, състава, трайността и употребата на продукта.</a:t>
            </a:r>
            <a:br>
              <a:rPr lang="bg-BG" sz="1800" dirty="0" smtClean="0">
                <a:solidFill>
                  <a:srgbClr val="7030A0"/>
                </a:solidFill>
              </a:rPr>
            </a:br>
            <a:r>
              <a:rPr lang="bg-BG" sz="1800" dirty="0" smtClean="0">
                <a:solidFill>
                  <a:srgbClr val="C00000"/>
                </a:solidFill>
              </a:rPr>
              <a:t>И начините за разделно събиране и рециклиране на опаковките....</a:t>
            </a:r>
            <a:endParaRPr lang="bg-BG" sz="18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916832"/>
            <a:ext cx="223224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785938"/>
            <a:ext cx="3528390" cy="22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280831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64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9512" y="1482353"/>
            <a:ext cx="8424936" cy="866527"/>
          </a:xfrm>
        </p:spPr>
        <p:txBody>
          <a:bodyPr/>
          <a:lstStyle/>
          <a:p>
            <a:r>
              <a:rPr lang="bg-BG" sz="2800" b="1" dirty="0">
                <a:solidFill>
                  <a:srgbClr val="69A12B"/>
                </a:solidFill>
              </a:rPr>
              <a:t>Какво </a:t>
            </a:r>
            <a:r>
              <a:rPr lang="bg-BG" sz="2800" b="1" dirty="0" smtClean="0">
                <a:solidFill>
                  <a:srgbClr val="69A12B"/>
                </a:solidFill>
              </a:rPr>
              <a:t>значат </a:t>
            </a:r>
            <a:r>
              <a:rPr lang="bg-BG" sz="2800" b="1" dirty="0">
                <a:solidFill>
                  <a:srgbClr val="69A12B"/>
                </a:solidFill>
              </a:rPr>
              <a:t>знаците поставяни върху опаковките?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6156684" cy="345638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bg-BG" sz="2400" dirty="0"/>
              <a:t>Сигурно сте забелязали, че на опаковките има различни знаци. Човечето с коша, трите гонещи се стрелки с цифри под тях, зеленото кръгче наподобяващо корейски йероглиф, непонятните съкращения.</a:t>
            </a:r>
            <a:endParaRPr lang="bg-BG" sz="2400" dirty="0" smtClean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14" name="Picture 12" descr="http://www.repack.bg/kniga2/im_kniga2/clip_image007_00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30" y="3140968"/>
            <a:ext cx="114032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1" descr="http://www.repack.bg/kniga2/im_kniga2/clip_image005_0000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40" y="2708919"/>
            <a:ext cx="542713" cy="576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756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5400600" cy="345638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bg-BG" sz="2400" dirty="0">
                <a:solidFill>
                  <a:srgbClr val="69A12B"/>
                </a:solidFill>
              </a:rPr>
              <a:t>Тези знаци не са за украса или реклама, макар че у нас малко хора го знаят. Но в Европа тези символи значат много.</a:t>
            </a:r>
            <a:endParaRPr lang="bg-BG" sz="2400" dirty="0" smtClean="0">
              <a:solidFill>
                <a:srgbClr val="69A12B"/>
              </a:solidFill>
            </a:endParaRPr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1026" name="Picture 2" descr="C:\Users\lila.KYUSTENDIL\Desktop\ЕКОПАК\logo-greenbulgar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16192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53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90375" y="2492896"/>
            <a:ext cx="5754938" cy="345638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bg-BG" sz="2400" dirty="0">
                <a:solidFill>
                  <a:srgbClr val="69A12B"/>
                </a:solidFill>
              </a:rPr>
              <a:t>Ако видите човечето с коша, поставено на опаковката, значи трябва да я изхвърлите на такова място, на което се изхвърлят само подобни опаковки</a:t>
            </a:r>
            <a:r>
              <a:rPr lang="bg-BG" sz="2400" dirty="0"/>
              <a:t>.</a:t>
            </a:r>
            <a:endParaRPr lang="bg-BG" sz="2400" dirty="0" smtClean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10" name="Picture 12" descr="http://www.repack.bg/kniga2/im_kniga2/clip_image007_00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77" y="2636912"/>
            <a:ext cx="1599227" cy="1494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408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130062" y="1556792"/>
            <a:ext cx="4140460" cy="374441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bg-BG" sz="2400" dirty="0"/>
              <a:t>Символът за рециклиране се появява по време на първия Ден на Земята през 1970 г. 3-те стрелки символизират </a:t>
            </a:r>
            <a:r>
              <a:rPr lang="bg-BG" sz="2400" dirty="0" err="1"/>
              <a:t>невъзстановяеми</a:t>
            </a:r>
            <a:r>
              <a:rPr lang="bg-BG" sz="2400" dirty="0"/>
              <a:t> ресурси, които трябва да бъдат запазени за бъдещите поколения. Зеленото пък е цветът на природата.</a:t>
            </a:r>
            <a:endParaRPr lang="bg-BG" sz="2400" dirty="0" smtClean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2050" name="Picture 2" descr="C:\Users\lila.KYUSTENDIL\Desktop\ЕКОПАК\Презентация №3\untitled_design_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4" y="1700808"/>
            <a:ext cx="4745732" cy="27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199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491880" y="2096852"/>
            <a:ext cx="5184576" cy="3672408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bg-BG" sz="2400" dirty="0"/>
              <a:t>Маркировката, обозначаваща принадлежността на опаковката към колективната система на ЕКОПАК БЪЛГАРИЯ е марката „Зелена точка" (DER GRÜNE PUNKT).</a:t>
            </a:r>
            <a:endParaRPr lang="bg-BG" sz="2400" dirty="0" smtClean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9" name="Picture 4" descr="tochkata_ekopak_3d__3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7" y="3933056"/>
            <a:ext cx="2122621" cy="2151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082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352928" cy="722511"/>
          </a:xfrm>
        </p:spPr>
        <p:txBody>
          <a:bodyPr/>
          <a:lstStyle/>
          <a:p>
            <a:r>
              <a:rPr lang="bg-BG" sz="2800" b="1" dirty="0" smtClean="0">
                <a:solidFill>
                  <a:srgbClr val="69A12B"/>
                </a:solidFill>
              </a:rPr>
              <a:t>Знаци за опасност:</a:t>
            </a:r>
            <a:endParaRPr lang="bg-BG" sz="2800" dirty="0">
              <a:solidFill>
                <a:srgbClr val="69A12B"/>
              </a:solidFill>
            </a:endParaRPr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12" name="Picture 5" descr="Глобална хармонизирана систем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420380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6" descr="old_pictogram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16835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10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9" name="Picture 12" descr="http://www.aroma.bg/uploads/content/images/t_47531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936"/>
            <a:ext cx="2592288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ово поле 4"/>
          <p:cNvSpPr txBox="1"/>
          <p:nvPr/>
        </p:nvSpPr>
        <p:spPr>
          <a:xfrm>
            <a:off x="1187624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Експлозивно</a:t>
            </a:r>
            <a:endParaRPr lang="bg-BG" dirty="0"/>
          </a:p>
        </p:txBody>
      </p:sp>
      <p:pic>
        <p:nvPicPr>
          <p:cNvPr id="11" name="Picture 13" descr="http://www.aroma.bg/uploads/content/images/otrovno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936"/>
            <a:ext cx="2664296" cy="15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ово поле 9"/>
          <p:cNvSpPr txBox="1"/>
          <p:nvPr/>
        </p:nvSpPr>
        <p:spPr>
          <a:xfrm>
            <a:off x="5868144" y="328498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Отровно</a:t>
            </a:r>
            <a:endParaRPr lang="bg-BG" dirty="0"/>
          </a:p>
        </p:txBody>
      </p:sp>
      <p:pic>
        <p:nvPicPr>
          <p:cNvPr id="14" name="Picture 14" descr="http://www.aroma.bg/uploads/content/images/Image24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2376264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Текстово поле 14"/>
          <p:cNvSpPr txBox="1"/>
          <p:nvPr/>
        </p:nvSpPr>
        <p:spPr>
          <a:xfrm>
            <a:off x="3509536" y="55892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Разяждащо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057996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1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29089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40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br>
              <a:rPr lang="bg-BG" sz="40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</a:br>
            <a:r>
              <a:rPr lang="bg-BG" sz="40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/>
            </a:r>
            <a:br>
              <a:rPr lang="bg-BG" sz="40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</a:br>
            <a:r>
              <a:rPr lang="bg-BG" sz="4000" b="1" dirty="0" smtClean="0">
                <a:solidFill>
                  <a:srgbClr val="005C2A"/>
                </a:solidFill>
                <a:latin typeface="Cambria" pitchFamily="18" charset="0"/>
                <a:cs typeface="Times New Roman" pitchFamily="18" charset="0"/>
              </a:rPr>
              <a:t>НАЙ-ЗЕЛЕНА ОБЩИНА ЗА 2017 г. </a:t>
            </a:r>
            <a:r>
              <a:rPr lang="bg-BG" sz="4000" dirty="0" smtClean="0">
                <a:latin typeface="Cambria" pitchFamily="18" charset="0"/>
              </a:rPr>
              <a:t/>
            </a:r>
            <a:br>
              <a:rPr lang="bg-BG" sz="4000" dirty="0" smtClean="0">
                <a:latin typeface="Cambria" pitchFamily="18" charset="0"/>
              </a:rPr>
            </a:br>
            <a:r>
              <a:rPr lang="bg-BG" sz="4000" dirty="0" smtClean="0"/>
              <a:t/>
            </a:r>
            <a:br>
              <a:rPr lang="bg-BG" sz="4000" dirty="0" smtClean="0"/>
            </a:br>
            <a:r>
              <a:rPr lang="bg-BG" sz="4000" b="1" dirty="0">
                <a:solidFill>
                  <a:srgbClr val="005C2A"/>
                </a:solidFill>
                <a:latin typeface="Cambria" pitchFamily="18" charset="0"/>
                <a:cs typeface="Times New Roman" pitchFamily="18" charset="0"/>
              </a:rPr>
              <a:t>Конкурс на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5400600" cy="15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zn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85800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2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9" name="Picture 15" descr="http://www.aroma.bg/uploads/content/images/zapalim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48" y="1700808"/>
            <a:ext cx="2746464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ово поле 4"/>
          <p:cNvSpPr txBox="1"/>
          <p:nvPr/>
        </p:nvSpPr>
        <p:spPr>
          <a:xfrm>
            <a:off x="1799692" y="41490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 smtClean="0"/>
              <a:t>Запалимо</a:t>
            </a:r>
            <a:endParaRPr lang="bg-BG" dirty="0"/>
          </a:p>
        </p:txBody>
      </p:sp>
      <p:pic>
        <p:nvPicPr>
          <p:cNvPr id="11" name="Picture 11" descr="http://www.aroma.bg/uploads/content/images/t_475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2664296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ово поле 9"/>
          <p:cNvSpPr txBox="1"/>
          <p:nvPr/>
        </p:nvSpPr>
        <p:spPr>
          <a:xfrm>
            <a:off x="6084168" y="41325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Дразнещо</a:t>
            </a:r>
            <a:endParaRPr lang="bg-BG" dirty="0"/>
          </a:p>
        </p:txBody>
      </p:sp>
      <p:pic>
        <p:nvPicPr>
          <p:cNvPr id="13" name="Picture 12" descr="http://www.aroma.bg/uploads/content/images/t_47531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06721"/>
            <a:ext cx="857250" cy="8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www.aroma.bg/uploads/content/images/otrovno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94" y="4806721"/>
            <a:ext cx="857250" cy="8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www.aroma.bg/uploads/content/images/Image24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44" y="4806721"/>
            <a:ext cx="857250" cy="8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www.aroma.bg/uploads/content/images/zapalimo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54" y="4806721"/>
            <a:ext cx="857250" cy="84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1" descr="http://www.aroma.bg/uploads/content/images/t_4753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84" y="4806720"/>
            <a:ext cx="857250" cy="842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162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79098" y="1295400"/>
            <a:ext cx="3008313" cy="673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/>
              <a:t>"</a:t>
            </a:r>
            <a:r>
              <a:rPr lang="ru-RU" sz="2400" i="1" dirty="0" smtClean="0"/>
              <a:t>Биоразградими“</a:t>
            </a:r>
            <a:r>
              <a:rPr lang="en-US" sz="2400" i="1" dirty="0" smtClean="0"/>
              <a:t> </a:t>
            </a:r>
            <a:r>
              <a:rPr lang="bg-BG" sz="2400" i="1" dirty="0" smtClean="0"/>
              <a:t>отпадъци</a:t>
            </a:r>
            <a:endParaRPr lang="bg-BG" sz="2400" i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479098" y="1676400"/>
            <a:ext cx="3008313" cy="4691063"/>
          </a:xfrm>
        </p:spPr>
        <p:txBody>
          <a:bodyPr>
            <a:normAutofit lnSpcReduction="10000"/>
          </a:bodyPr>
          <a:lstStyle/>
          <a:p>
            <a:endParaRPr lang="en-US" sz="18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В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сички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битови отпадъци, които имат способността да се разграждат анаеробно или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аеробно</a:t>
            </a:r>
          </a:p>
          <a:p>
            <a:pPr algn="just"/>
            <a:endParaRPr lang="ru-RU" sz="2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- 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хранителни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 </a:t>
            </a: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- растителни отпадъци </a:t>
            </a: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- хартия</a:t>
            </a:r>
          </a:p>
          <a:p>
            <a:pPr algn="just"/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- 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картон </a:t>
            </a:r>
            <a:endParaRPr lang="ru-RU" sz="20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just"/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-  други</a:t>
            </a:r>
            <a:endParaRPr lang="bg-BG" sz="2000" dirty="0"/>
          </a:p>
        </p:txBody>
      </p:sp>
      <p:pic>
        <p:nvPicPr>
          <p:cNvPr id="2050" name="Picture 2" descr="C:\Users\irina\Desktop\Презентация №4\640-420-kak-upravliavame-biorazgradimi-otpadyci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522314"/>
            <a:ext cx="5111750" cy="335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n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2"/>
          <p:cNvSpPr>
            <a:spLocks noChangeArrowheads="1"/>
          </p:cNvSpPr>
          <p:nvPr/>
        </p:nvSpPr>
        <p:spPr bwMode="auto">
          <a:xfrm>
            <a:off x="1043608" y="172358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71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28532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bg-BG" sz="3200" dirty="0" smtClean="0"/>
              <a:t>СЪБИРАТ СЕ РАЗДЕЛНО В Т.НАР. „КАФЯВИ КОНТЕЙНЕРИ“</a:t>
            </a:r>
            <a:endParaRPr lang="bg-BG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7848600" cy="990600"/>
          </a:xfrm>
        </p:spPr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4" name="Картина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56" y="990600"/>
            <a:ext cx="4419600" cy="16379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Картина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8600"/>
            <a:ext cx="4114800" cy="243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266" name="Picture 2" descr="C:\Users\irina\Desktop\Презентация №4\thumb_32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8" y="336232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58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0" y="1295400"/>
            <a:ext cx="3008313" cy="9779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Какви отпадъци </a:t>
            </a:r>
            <a:r>
              <a:rPr lang="ru-RU" dirty="0" smtClean="0"/>
              <a:t>могат да </a:t>
            </a:r>
            <a:r>
              <a:rPr lang="ru-RU" dirty="0"/>
              <a:t>бъдат поставяни в кафявите контейнери?</a:t>
            </a:r>
            <a:endParaRPr lang="bg-B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Tx/>
              <a:buChar char="-"/>
            </a:pPr>
            <a:r>
              <a:rPr lang="bg-BG" sz="1600" dirty="0" smtClean="0"/>
              <a:t>Всички </a:t>
            </a:r>
            <a:r>
              <a:rPr lang="bg-BG" sz="1600" dirty="0"/>
              <a:t>видове градински (зелени) отпадъци – цветя, трева, </a:t>
            </a:r>
            <a:r>
              <a:rPr lang="bg-BG" sz="1600" dirty="0" smtClean="0"/>
              <a:t>листа</a:t>
            </a:r>
          </a:p>
          <a:p>
            <a:pPr marL="285750" indent="-285750" algn="just">
              <a:buFontTx/>
              <a:buChar char="-"/>
            </a:pPr>
            <a:r>
              <a:rPr lang="bg-BG" sz="1600" dirty="0" smtClean="0"/>
              <a:t> Отпадъци </a:t>
            </a:r>
            <a:r>
              <a:rPr lang="bg-BG" sz="1600" dirty="0"/>
              <a:t>от подрязване на храсти (без клони</a:t>
            </a:r>
            <a:r>
              <a:rPr lang="bg-BG" sz="1600" dirty="0" smtClean="0"/>
              <a:t>)</a:t>
            </a:r>
          </a:p>
          <a:p>
            <a:pPr marL="285750" indent="-285750" algn="just">
              <a:buFontTx/>
              <a:buChar char="-"/>
            </a:pPr>
            <a:r>
              <a:rPr lang="bg-BG" sz="1600" dirty="0" smtClean="0"/>
              <a:t> </a:t>
            </a:r>
            <a:r>
              <a:rPr lang="bg-BG" sz="1600" dirty="0"/>
              <a:t>Д</a:t>
            </a:r>
            <a:r>
              <a:rPr lang="bg-BG" sz="1600" dirty="0" smtClean="0"/>
              <a:t>ървени стърготини</a:t>
            </a:r>
          </a:p>
          <a:p>
            <a:pPr marL="285750" indent="-285750" algn="just">
              <a:buFontTx/>
              <a:buChar char="-"/>
            </a:pPr>
            <a:r>
              <a:rPr lang="bg-BG" sz="1600" dirty="0" smtClean="0"/>
              <a:t> </a:t>
            </a:r>
            <a:r>
              <a:rPr lang="bg-BG" sz="1600" dirty="0"/>
              <a:t>Н</a:t>
            </a:r>
            <a:r>
              <a:rPr lang="bg-BG" sz="1600" dirty="0" smtClean="0"/>
              <a:t>якои </a:t>
            </a:r>
            <a:r>
              <a:rPr lang="bg-BG" sz="1600" dirty="0"/>
              <a:t>хранителни отпадъци, например обелки от плодове и </a:t>
            </a:r>
            <a:r>
              <a:rPr lang="bg-BG" sz="1600" dirty="0" smtClean="0"/>
              <a:t>зеленчуци</a:t>
            </a:r>
            <a:endParaRPr lang="bg-BG" sz="1600" dirty="0"/>
          </a:p>
          <a:p>
            <a:pPr marL="285750" indent="-285750" algn="just">
              <a:buFontTx/>
              <a:buChar char="-"/>
            </a:pPr>
            <a:r>
              <a:rPr lang="bg-BG" sz="1600" dirty="0" smtClean="0"/>
              <a:t>Пакетчета чай</a:t>
            </a:r>
          </a:p>
          <a:p>
            <a:pPr marL="285750" indent="-285750" algn="just">
              <a:buFontTx/>
              <a:buChar char="-"/>
            </a:pPr>
            <a:r>
              <a:rPr lang="bg-BG" sz="1600" dirty="0" smtClean="0"/>
              <a:t>Утайки от кафе</a:t>
            </a:r>
            <a:endParaRPr lang="bg-BG" sz="1600" dirty="0"/>
          </a:p>
          <a:p>
            <a:endParaRPr lang="bg-B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2514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irina\Desktop\Презентация №4\article__a7871d3dd6571a71bea298c101b3c2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199"/>
            <a:ext cx="46482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greentech.bg/wp-content/uploads/2015/07/compost-709020_1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5715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1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752600"/>
            <a:ext cx="3008313" cy="858027"/>
          </a:xfrm>
        </p:spPr>
        <p:txBody>
          <a:bodyPr>
            <a:noAutofit/>
          </a:bodyPr>
          <a:lstStyle/>
          <a:p>
            <a:pPr algn="just"/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bg-BG" sz="1800" dirty="0"/>
              <a:t/>
            </a:r>
            <a:br>
              <a:rPr lang="bg-BG" sz="1800" dirty="0"/>
            </a:br>
            <a:r>
              <a:rPr lang="bg-BG" sz="1800" i="1" dirty="0" smtClean="0"/>
              <a:t>Какви </a:t>
            </a:r>
            <a:r>
              <a:rPr lang="bg-BG" sz="1800" i="1" dirty="0"/>
              <a:t>отпадъци </a:t>
            </a:r>
            <a:r>
              <a:rPr lang="bg-BG" sz="1800" b="0" u="sng" dirty="0"/>
              <a:t>не</a:t>
            </a:r>
            <a:r>
              <a:rPr lang="bg-BG" sz="1800" i="1" dirty="0"/>
              <a:t> трябва да бъдат поставяни в кафявите </a:t>
            </a:r>
            <a:r>
              <a:rPr lang="bg-BG" sz="1800" i="1" dirty="0" smtClean="0"/>
              <a:t>контейнери</a:t>
            </a:r>
            <a:r>
              <a:rPr lang="bg-BG" sz="1800" i="1" dirty="0"/>
              <a:t/>
            </a:r>
            <a:br>
              <a:rPr lang="bg-BG" sz="1800" i="1" dirty="0"/>
            </a:br>
            <a:endParaRPr lang="bg-BG" sz="18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79098" y="2759868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    Полиетиленови торби</a:t>
            </a:r>
          </a:p>
          <a:p>
            <a:r>
              <a:rPr lang="ru-RU" sz="2000" dirty="0" smtClean="0"/>
              <a:t>-     Пелени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Санитарни продукти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Торбички </a:t>
            </a:r>
            <a:r>
              <a:rPr lang="ru-RU" sz="2000" dirty="0"/>
              <a:t>за </a:t>
            </a:r>
            <a:r>
              <a:rPr lang="ru-RU" sz="2000" dirty="0" smtClean="0"/>
              <a:t>прахосмукачки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У</a:t>
            </a:r>
            <a:r>
              <a:rPr lang="ru-RU" sz="2000" dirty="0" smtClean="0"/>
              <a:t>гарки </a:t>
            </a:r>
            <a:r>
              <a:rPr lang="ru-RU" sz="2000" dirty="0"/>
              <a:t>от цигари и </a:t>
            </a:r>
            <a:r>
              <a:rPr lang="ru-RU" sz="2000" dirty="0" smtClean="0"/>
              <a:t>пепел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Битови отпадъци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Опасни отпадъци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Рециклируеми отпадъци</a:t>
            </a:r>
            <a:endParaRPr lang="bg-BG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205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kasida.bg/userfiles/productlargeimages/product_101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73298"/>
            <a:ext cx="3048000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3677428"/>
            <a:ext cx="2438400" cy="13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zna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94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3008313" cy="1162050"/>
          </a:xfrm>
        </p:spPr>
        <p:txBody>
          <a:bodyPr/>
          <a:lstStyle/>
          <a:p>
            <a:pPr algn="ctr"/>
            <a:r>
              <a:rPr lang="bg-BG" i="1" u="sng" dirty="0" smtClean="0"/>
              <a:t>Не изхвърляйте  в кафявите контейнери</a:t>
            </a:r>
            <a:endParaRPr lang="bg-BG" i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098" y="2667000"/>
            <a:ext cx="3008313" cy="4691063"/>
          </a:xfrm>
        </p:spPr>
        <p:txBody>
          <a:bodyPr>
            <a:normAutofit/>
          </a:bodyPr>
          <a:lstStyle/>
          <a:p>
            <a:endParaRPr lang="bg-BG" sz="2000" dirty="0" smtClean="0"/>
          </a:p>
          <a:p>
            <a:r>
              <a:rPr lang="bg-BG" sz="2000" dirty="0"/>
              <a:t> </a:t>
            </a:r>
            <a:r>
              <a:rPr lang="bg-BG" sz="2000" dirty="0" smtClean="0"/>
              <a:t>- Сготвена храна</a:t>
            </a:r>
          </a:p>
          <a:p>
            <a:r>
              <a:rPr lang="bg-BG" sz="2000" dirty="0"/>
              <a:t> </a:t>
            </a:r>
            <a:r>
              <a:rPr lang="bg-BG" sz="2000" dirty="0" smtClean="0"/>
              <a:t>- Месо</a:t>
            </a:r>
          </a:p>
          <a:p>
            <a:r>
              <a:rPr lang="bg-BG" sz="2000" dirty="0" smtClean="0"/>
              <a:t> - Риба</a:t>
            </a:r>
          </a:p>
          <a:p>
            <a:r>
              <a:rPr lang="bg-BG" sz="2000" dirty="0" smtClean="0"/>
              <a:t> - Млечни продукти</a:t>
            </a:r>
          </a:p>
          <a:p>
            <a:r>
              <a:rPr lang="bg-BG" sz="2000" dirty="0" smtClean="0"/>
              <a:t> - Кожа</a:t>
            </a:r>
          </a:p>
          <a:p>
            <a:r>
              <a:rPr lang="bg-BG" sz="2000" dirty="0" smtClean="0"/>
              <a:t> - Кости</a:t>
            </a:r>
          </a:p>
          <a:p>
            <a:r>
              <a:rPr lang="bg-BG" sz="2000" dirty="0" smtClean="0"/>
              <a:t> - Косми</a:t>
            </a:r>
          </a:p>
          <a:p>
            <a:r>
              <a:rPr lang="bg-BG" sz="2000" dirty="0"/>
              <a:t> </a:t>
            </a:r>
            <a:r>
              <a:rPr lang="bg-BG" sz="2000" dirty="0" smtClean="0"/>
              <a:t>- Вълна</a:t>
            </a:r>
          </a:p>
          <a:p>
            <a:r>
              <a:rPr lang="bg-BG" sz="2000" dirty="0"/>
              <a:t> </a:t>
            </a:r>
            <a:r>
              <a:rPr lang="bg-BG" sz="2000" dirty="0" smtClean="0"/>
              <a:t>- Пера</a:t>
            </a:r>
          </a:p>
          <a:p>
            <a:endParaRPr lang="bg-BG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1458686"/>
            <a:ext cx="1419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62100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78397"/>
            <a:ext cx="203288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3581400" cy="177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9" name="Picture 4" descr="zna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722274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2" y="2025119"/>
            <a:ext cx="7427037" cy="111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3429000"/>
            <a:ext cx="65126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5" name="Picture 4" descr="zn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49572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352928" cy="1152128"/>
          </a:xfrm>
        </p:spPr>
        <p:txBody>
          <a:bodyPr/>
          <a:lstStyle/>
          <a:p>
            <a:r>
              <a:rPr lang="bg-BG" sz="3200" b="1" dirty="0"/>
              <a:t>Но как точно работи системата?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5549" y="3284984"/>
            <a:ext cx="1297160" cy="864096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400" dirty="0" smtClean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11" name="Picture 6" descr="Отпадъци, опаковки, ЕКОПАК, контейнери, кофи, буклук, разделно, събиране, ек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1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6828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29208" y="980728"/>
            <a:ext cx="8229600" cy="1143000"/>
          </a:xfrm>
        </p:spPr>
        <p:txBody>
          <a:bodyPr/>
          <a:lstStyle/>
          <a:p>
            <a:r>
              <a:rPr lang="bg-BG" dirty="0" smtClean="0">
                <a:solidFill>
                  <a:srgbClr val="FF0000"/>
                </a:solidFill>
              </a:rPr>
              <a:t>НЕ ЗАБРАВЯЙТЕ!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r>
              <a:rPr lang="bg-BG" sz="2400" dirty="0">
                <a:solidFill>
                  <a:srgbClr val="3C5C18"/>
                </a:solidFill>
              </a:rPr>
              <a:t>Всеки тон рециклирана хартия спасява 13 дървета.</a:t>
            </a:r>
          </a:p>
          <a:p>
            <a:r>
              <a:rPr lang="bg-BG" sz="2400" dirty="0" smtClean="0">
                <a:solidFill>
                  <a:srgbClr val="3C5C18"/>
                </a:solidFill>
              </a:rPr>
              <a:t>1 </a:t>
            </a:r>
            <a:r>
              <a:rPr lang="bg-BG" sz="2400" dirty="0">
                <a:solidFill>
                  <a:srgbClr val="3C5C18"/>
                </a:solidFill>
              </a:rPr>
              <a:t>килограм рециклирана хартия спестява използването на 32 литра питейна вода</a:t>
            </a:r>
            <a:r>
              <a:rPr lang="bg-BG" sz="2400" dirty="0" smtClean="0">
                <a:solidFill>
                  <a:srgbClr val="3C5C18"/>
                </a:solidFill>
              </a:rPr>
              <a:t>.</a:t>
            </a:r>
            <a:r>
              <a:rPr lang="en-US" sz="2400" dirty="0">
                <a:solidFill>
                  <a:srgbClr val="3C5C18"/>
                </a:solidFill>
              </a:rPr>
              <a:t> </a:t>
            </a:r>
            <a:endParaRPr lang="bg-BG" sz="2400" dirty="0">
              <a:solidFill>
                <a:srgbClr val="3C5C18"/>
              </a:solidFill>
            </a:endParaRPr>
          </a:p>
          <a:p>
            <a:r>
              <a:rPr lang="en-US" sz="2400" dirty="0" err="1" smtClean="0">
                <a:solidFill>
                  <a:srgbClr val="3C5C18"/>
                </a:solidFill>
              </a:rPr>
              <a:t>Един</a:t>
            </a:r>
            <a:r>
              <a:rPr lang="en-US" sz="2400" dirty="0" smtClean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тон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рециклирана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пластмаса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спестява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електричеството</a:t>
            </a:r>
            <a:r>
              <a:rPr lang="en-US" sz="2400" dirty="0">
                <a:solidFill>
                  <a:srgbClr val="3C5C18"/>
                </a:solidFill>
              </a:rPr>
              <a:t> на </a:t>
            </a:r>
            <a:r>
              <a:rPr lang="en-US" sz="2400" dirty="0" err="1">
                <a:solidFill>
                  <a:srgbClr val="3C5C18"/>
                </a:solidFill>
              </a:rPr>
              <a:t>едно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българско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домакинство</a:t>
            </a:r>
            <a:r>
              <a:rPr lang="en-US" sz="2400" dirty="0">
                <a:solidFill>
                  <a:srgbClr val="3C5C18"/>
                </a:solidFill>
              </a:rPr>
              <a:t> за </a:t>
            </a:r>
            <a:r>
              <a:rPr lang="en-US" sz="2400" dirty="0" err="1">
                <a:solidFill>
                  <a:srgbClr val="3C5C18"/>
                </a:solidFill>
              </a:rPr>
              <a:t>две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години</a:t>
            </a:r>
            <a:r>
              <a:rPr lang="en-US" sz="2400" dirty="0" smtClean="0">
                <a:solidFill>
                  <a:srgbClr val="3C5C18"/>
                </a:solidFill>
              </a:rPr>
              <a:t>;</a:t>
            </a:r>
            <a:endParaRPr lang="bg-BG" sz="2400" dirty="0">
              <a:solidFill>
                <a:srgbClr val="3C5C18"/>
              </a:solidFill>
            </a:endParaRPr>
          </a:p>
          <a:p>
            <a:r>
              <a:rPr lang="en-US" sz="2400" dirty="0" smtClean="0">
                <a:solidFill>
                  <a:srgbClr val="3C5C18"/>
                </a:solidFill>
              </a:rPr>
              <a:t>1 </a:t>
            </a:r>
            <a:r>
              <a:rPr lang="en-US" sz="2400" dirty="0" err="1">
                <a:solidFill>
                  <a:srgbClr val="3C5C18"/>
                </a:solidFill>
              </a:rPr>
              <a:t>тон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рециклирано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стъкло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спестява</a:t>
            </a:r>
            <a:r>
              <a:rPr lang="en-US" sz="2400" dirty="0">
                <a:solidFill>
                  <a:srgbClr val="3C5C18"/>
                </a:solidFill>
              </a:rPr>
              <a:t> 600 </a:t>
            </a:r>
            <a:r>
              <a:rPr lang="en-US" sz="2400" dirty="0" err="1">
                <a:solidFill>
                  <a:srgbClr val="3C5C18"/>
                </a:solidFill>
              </a:rPr>
              <a:t>кг</a:t>
            </a:r>
            <a:r>
              <a:rPr lang="en-US" sz="2400" dirty="0">
                <a:solidFill>
                  <a:srgbClr val="3C5C18"/>
                </a:solidFill>
              </a:rPr>
              <a:t>. </a:t>
            </a:r>
            <a:r>
              <a:rPr lang="en-US" sz="2400" dirty="0" err="1">
                <a:solidFill>
                  <a:srgbClr val="3C5C18"/>
                </a:solidFill>
              </a:rPr>
              <a:t>кварцов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пясък</a:t>
            </a:r>
            <a:r>
              <a:rPr lang="en-US" sz="2400" dirty="0"/>
              <a:t>;</a:t>
            </a:r>
            <a:endParaRPr lang="bg-BG" sz="2400" dirty="0"/>
          </a:p>
        </p:txBody>
      </p:sp>
      <p:pic>
        <p:nvPicPr>
          <p:cNvPr id="1026" name="Picture 2" descr="C:\Users\lila.KYUSTENDIL\Desktop\ЕКОПАК\world-nature-protection_3929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41168"/>
            <a:ext cx="1728192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896713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79098" y="1628800"/>
            <a:ext cx="8229600" cy="648072"/>
          </a:xfrm>
        </p:spPr>
        <p:txBody>
          <a:bodyPr/>
          <a:lstStyle/>
          <a:p>
            <a:r>
              <a:rPr lang="bg-BG" dirty="0" smtClean="0">
                <a:solidFill>
                  <a:srgbClr val="FF0000"/>
                </a:solidFill>
              </a:rPr>
              <a:t>РЕЗУЛТАТИ ОТ ПРОЕКТА: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79098" y="2708920"/>
            <a:ext cx="8229600" cy="3888432"/>
          </a:xfrm>
        </p:spPr>
        <p:txBody>
          <a:bodyPr/>
          <a:lstStyle/>
          <a:p>
            <a:r>
              <a:rPr lang="bg-BG" sz="1800" dirty="0" smtClean="0">
                <a:solidFill>
                  <a:srgbClr val="416519"/>
                </a:solidFill>
              </a:rPr>
              <a:t>61900 бр. данъчни съобщения с отпечатана на гърба информация за разделното събиране и ползите за домакинствата;</a:t>
            </a:r>
          </a:p>
          <a:p>
            <a:r>
              <a:rPr lang="bg-BG" sz="1800" dirty="0" smtClean="0">
                <a:solidFill>
                  <a:srgbClr val="416519"/>
                </a:solidFill>
              </a:rPr>
              <a:t>Отпечатани 3000 бр. брошури;</a:t>
            </a:r>
          </a:p>
          <a:p>
            <a:r>
              <a:rPr lang="bg-BG" sz="1800" dirty="0" smtClean="0">
                <a:solidFill>
                  <a:srgbClr val="416519"/>
                </a:solidFill>
              </a:rPr>
              <a:t>Отпечатани 50 бр. плакати;</a:t>
            </a:r>
          </a:p>
          <a:p>
            <a:r>
              <a:rPr lang="bg-BG" sz="1800" dirty="0" smtClean="0">
                <a:solidFill>
                  <a:srgbClr val="416519"/>
                </a:solidFill>
              </a:rPr>
              <a:t>Отпечатани 108 бр. информационни табла;</a:t>
            </a:r>
          </a:p>
          <a:p>
            <a:r>
              <a:rPr lang="bg-BG" sz="1800" dirty="0" smtClean="0">
                <a:solidFill>
                  <a:srgbClr val="416519"/>
                </a:solidFill>
              </a:rPr>
              <a:t>6 бр. </a:t>
            </a:r>
            <a:r>
              <a:rPr lang="bg-BG" sz="1800" dirty="0" err="1" smtClean="0">
                <a:solidFill>
                  <a:srgbClr val="416519"/>
                </a:solidFill>
              </a:rPr>
              <a:t>прессъобщения</a:t>
            </a:r>
            <a:r>
              <a:rPr lang="bg-BG" sz="1800" dirty="0" smtClean="0">
                <a:solidFill>
                  <a:srgbClr val="416519"/>
                </a:solidFill>
              </a:rPr>
              <a:t> в местните медии;</a:t>
            </a:r>
          </a:p>
          <a:p>
            <a:r>
              <a:rPr lang="bg-BG" sz="1800" dirty="0" smtClean="0">
                <a:solidFill>
                  <a:srgbClr val="416519"/>
                </a:solidFill>
              </a:rPr>
              <a:t>6 бр. проведени срещи-дискусии;</a:t>
            </a:r>
          </a:p>
          <a:p>
            <a:endParaRPr lang="bg-BG" sz="1800" dirty="0">
              <a:solidFill>
                <a:srgbClr val="4165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4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224137"/>
          </a:xfrm>
        </p:spPr>
        <p:txBody>
          <a:bodyPr/>
          <a:lstStyle/>
          <a:p>
            <a:r>
              <a:rPr lang="bg-BG" sz="3600" b="1" dirty="0" smtClean="0"/>
              <a:t>Разделно събирани опаковки</a:t>
            </a:r>
            <a:endParaRPr lang="bg-BG" sz="3600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088832" cy="2425824"/>
          </a:xfrm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bg-BG" dirty="0" smtClean="0"/>
              <a:t>Хартиени и картонени;</a:t>
            </a:r>
          </a:p>
          <a:p>
            <a:pPr marL="457200" indent="-457200" algn="just">
              <a:buFontTx/>
              <a:buChar char="-"/>
            </a:pPr>
            <a:r>
              <a:rPr lang="bg-BG" dirty="0" smtClean="0"/>
              <a:t>Пластмаси;</a:t>
            </a:r>
          </a:p>
          <a:p>
            <a:pPr marL="457200" indent="-457200" algn="just">
              <a:buFontTx/>
              <a:buChar char="-"/>
            </a:pPr>
            <a:r>
              <a:rPr lang="bg-BG" dirty="0" smtClean="0"/>
              <a:t>Стъкло;</a:t>
            </a:r>
          </a:p>
          <a:p>
            <a:pPr marL="457200" indent="-457200" algn="just">
              <a:buFontTx/>
              <a:buChar char="-"/>
            </a:pPr>
            <a:r>
              <a:rPr lang="bg-BG" dirty="0"/>
              <a:t>М</a:t>
            </a:r>
            <a:r>
              <a:rPr lang="bg-BG" dirty="0" smtClean="0"/>
              <a:t>етал.</a:t>
            </a:r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52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1026" name="Picture 2" descr="C:\Users\georgir\Desktop\IMG_20190129_162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0" y="1916832"/>
            <a:ext cx="55446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eorgir\Desktop\IMG_20190129_1622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82631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34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eorgir\Desktop\ЕКОПАК\ЕКОПАК\СНИМКИ НА КОНТЕЙНЕРИ\ул. Александър димитров\IMG_20180612_104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844824"/>
            <a:ext cx="588767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25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eorgir\Desktop\ЕКОПАК\ЕКОПАК\СНИМКИ НА КОНТЕЙНЕРИ\ул. Овощарска\IMG_20180612_103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79178"/>
            <a:ext cx="6768752" cy="36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82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georgir\Desktop\ЕКОПАК\ЕКОПАК\СНИМКИ НА КОНТЕЙНЕРИ\Цар Петър 11\IMG_20180612_122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984776" cy="338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77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698" y="1556792"/>
            <a:ext cx="8229600" cy="1143000"/>
          </a:xfrm>
        </p:spPr>
        <p:txBody>
          <a:bodyPr/>
          <a:lstStyle/>
          <a:p>
            <a:r>
              <a:rPr lang="bg-BG" i="1" dirty="0"/>
              <a:t>Опитай, ще видиш че изобщо не е трудно!</a:t>
            </a:r>
            <a:endParaRPr lang="bg-BG" dirty="0"/>
          </a:p>
        </p:txBody>
      </p:sp>
      <p:pic>
        <p:nvPicPr>
          <p:cNvPr id="2050" name="Picture 2" descr="C:\Users\lila.KYUSTENDIL\Desktop\ЕКОПАК\recycle_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8" y="2938656"/>
            <a:ext cx="2309242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la.KYUSTENDIL\Desktop\ЕКОПАК\yimg_cZQNLg-640x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75" y="2924944"/>
            <a:ext cx="2261245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2052" name="Picture 4" descr="C:\Users\lila.KYUSTENDIL\Desktop\ЕКОПАК\23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55120"/>
            <a:ext cx="21602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4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-42383" y="1412776"/>
            <a:ext cx="7210122" cy="506487"/>
          </a:xfrm>
        </p:spPr>
        <p:txBody>
          <a:bodyPr/>
          <a:lstStyle/>
          <a:p>
            <a:r>
              <a:rPr lang="bg-BG" sz="2800" dirty="0" smtClean="0"/>
              <a:t>Какво се изхвърля в </a:t>
            </a:r>
            <a:r>
              <a:rPr lang="bg-BG" sz="2800" b="1" dirty="0" smtClean="0">
                <a:solidFill>
                  <a:srgbClr val="00B0F0"/>
                </a:solidFill>
              </a:rPr>
              <a:t>синия</a:t>
            </a:r>
            <a:r>
              <a:rPr lang="bg-BG" sz="2800" dirty="0" smtClean="0"/>
              <a:t> контейнер:</a:t>
            </a:r>
            <a:endParaRPr lang="bg-BG" sz="28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87524" y="2276872"/>
            <a:ext cx="6156684" cy="3888432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Кашони и други картонени опаковки;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4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Кутии от бонбони, обувки, цигари и др.;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4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Кутии от сокове и мляко;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4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Хартиени торбички и чували.</a:t>
            </a:r>
            <a:endParaRPr lang="bg-BG" sz="2400" dirty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92" y="1412776"/>
            <a:ext cx="2538508" cy="149324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Marker/>
                    </a14:imgEffect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61" y="2902217"/>
            <a:ext cx="1052339" cy="929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18" y="3933056"/>
            <a:ext cx="1676379" cy="1170671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25" b="98952" l="9402" r="89744">
                        <a14:foregroundMark x1="54701" y1="9434" x2="64957" y2="2725"/>
                        <a14:foregroundMark x1="57692" y1="6289" x2="57692" y2="6289"/>
                        <a14:foregroundMark x1="56838" y1="5660" x2="83761" y2="10273"/>
                        <a14:foregroundMark x1="80769" y1="8386" x2="85897" y2="6289"/>
                        <a14:foregroundMark x1="22222" y1="20545" x2="77778" y2="42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627296" cy="128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0" b="95600" l="10000" r="90800">
                        <a14:foregroundMark x1="32400" y1="14000" x2="32400" y2="90000"/>
                      </a14:backgroundRemoval>
                    </a14:imgEffect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92" y="2068657"/>
            <a:ext cx="1667120" cy="1667120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4" y="4678248"/>
            <a:ext cx="1657868" cy="16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41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2213" y="1268760"/>
            <a:ext cx="7210122" cy="506487"/>
          </a:xfrm>
        </p:spPr>
        <p:txBody>
          <a:bodyPr/>
          <a:lstStyle/>
          <a:p>
            <a:r>
              <a:rPr lang="bg-BG" sz="2800" dirty="0" smtClean="0"/>
              <a:t>Какво се изхвърля в </a:t>
            </a:r>
            <a:r>
              <a:rPr lang="bg-BG" sz="2800" b="1" dirty="0" smtClean="0">
                <a:solidFill>
                  <a:srgbClr val="FFCC00"/>
                </a:solidFill>
              </a:rPr>
              <a:t>жълтия</a:t>
            </a:r>
            <a:r>
              <a:rPr lang="bg-BG" sz="2800" dirty="0" smtClean="0"/>
              <a:t> контейнер:</a:t>
            </a:r>
            <a:endParaRPr lang="bg-BG" sz="28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6696744" cy="4392488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000" dirty="0" smtClean="0"/>
              <a:t>Пластмасови бутилки за вода, безалкохолни, олио и бира;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0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000" dirty="0" smtClean="0"/>
              <a:t>Кофички от кисело мляко и бутилки от прясно мляко;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0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000" dirty="0" err="1" smtClean="0"/>
              <a:t>Кенове</a:t>
            </a:r>
            <a:r>
              <a:rPr lang="bg-BG" sz="2000" dirty="0" smtClean="0"/>
              <a:t> от напитки и консервни кутии, капачки от буркани;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0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000" dirty="0" smtClean="0"/>
              <a:t>Туби от шишета от козметика и санитарни продукти;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0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000" dirty="0" smtClean="0"/>
              <a:t>Пластмасови чаши и </a:t>
            </a:r>
            <a:r>
              <a:rPr lang="bg-BG" sz="2000" dirty="0" err="1" smtClean="0"/>
              <a:t>тарелки</a:t>
            </a:r>
            <a:r>
              <a:rPr lang="bg-BG" sz="2000" dirty="0" smtClean="0"/>
              <a:t>, палета и каси, </a:t>
            </a:r>
            <a:r>
              <a:rPr lang="bg-BG" sz="2000" dirty="0" err="1" smtClean="0"/>
              <a:t>полиетиленови</a:t>
            </a:r>
            <a:r>
              <a:rPr lang="bg-BG" sz="2000" dirty="0" smtClean="0"/>
              <a:t> торбички.</a:t>
            </a:r>
            <a:endParaRPr lang="bg-BG" sz="2000" dirty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90" y="1412776"/>
            <a:ext cx="1921686" cy="108012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98" y="2528901"/>
            <a:ext cx="832092" cy="1152128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37" y="3573016"/>
            <a:ext cx="880967" cy="1224136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556077"/>
            <a:ext cx="1287016" cy="965262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94" b="89882" l="9799" r="89950"/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93" y="3681029"/>
            <a:ext cx="1146367" cy="1224136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0" b="97875" l="27750" r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852936"/>
            <a:ext cx="1080120" cy="1080120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38" y="4293097"/>
            <a:ext cx="985292" cy="985292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02" b="92285" l="9961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40" y="5373216"/>
            <a:ext cx="1763688" cy="11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9512" y="1482353"/>
            <a:ext cx="7210122" cy="506487"/>
          </a:xfrm>
        </p:spPr>
        <p:txBody>
          <a:bodyPr/>
          <a:lstStyle/>
          <a:p>
            <a:r>
              <a:rPr lang="bg-BG" sz="2800" dirty="0" smtClean="0"/>
              <a:t>Какво се изхвърля в </a:t>
            </a:r>
            <a:r>
              <a:rPr lang="bg-BG" sz="2800" b="1" dirty="0" smtClean="0">
                <a:solidFill>
                  <a:srgbClr val="69A12B"/>
                </a:solidFill>
              </a:rPr>
              <a:t>зеления</a:t>
            </a:r>
            <a:r>
              <a:rPr lang="bg-BG" sz="2800" dirty="0" smtClean="0"/>
              <a:t> контейнер:</a:t>
            </a:r>
            <a:endParaRPr lang="bg-BG" sz="28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6156684" cy="3888432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Стъклени бутилки;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400" dirty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Стъклени буркани;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4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Стъклени бурканчета от козметични продукти.</a:t>
            </a:r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1296144" cy="129614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18556"/>
            <a:ext cx="2132856" cy="2132856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38052"/>
            <a:ext cx="1551958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41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9512" y="1281915"/>
            <a:ext cx="4032448" cy="706925"/>
          </a:xfrm>
        </p:spPr>
        <p:txBody>
          <a:bodyPr/>
          <a:lstStyle/>
          <a:p>
            <a:r>
              <a:rPr lang="bg-BG" sz="2000" dirty="0"/>
              <a:t>В </a:t>
            </a:r>
            <a:r>
              <a:rPr lang="bg-BG" sz="2000" b="1" dirty="0">
                <a:solidFill>
                  <a:srgbClr val="69A12B"/>
                </a:solidFill>
              </a:rPr>
              <a:t>зелените контейнери</a:t>
            </a:r>
            <a:r>
              <a:rPr lang="bg-BG" sz="2000" dirty="0"/>
              <a:t>: </a:t>
            </a: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>Стъклени отпадъци</a:t>
            </a:r>
            <a:endParaRPr lang="bg-BG" sz="2000" dirty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sp>
        <p:nvSpPr>
          <p:cNvPr id="10" name="Заглавие 1"/>
          <p:cNvSpPr txBox="1">
            <a:spLocks/>
          </p:cNvSpPr>
          <p:nvPr/>
        </p:nvSpPr>
        <p:spPr bwMode="auto">
          <a:xfrm>
            <a:off x="4562788" y="1427255"/>
            <a:ext cx="4536504" cy="5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g-BG" sz="2000" dirty="0"/>
              <a:t>В </a:t>
            </a:r>
            <a:r>
              <a:rPr lang="bg-BG" sz="2000" b="1" dirty="0">
                <a:solidFill>
                  <a:srgbClr val="00B0F0"/>
                </a:solidFill>
              </a:rPr>
              <a:t>сините контейнери</a:t>
            </a:r>
            <a:r>
              <a:rPr lang="bg-BG" sz="2000" dirty="0"/>
              <a:t>: </a:t>
            </a:r>
            <a:endParaRPr lang="bg-BG" sz="2000" dirty="0" smtClean="0"/>
          </a:p>
          <a:p>
            <a:r>
              <a:rPr lang="bg-BG" sz="2000" dirty="0" smtClean="0"/>
              <a:t>Хартиени </a:t>
            </a:r>
            <a:r>
              <a:rPr lang="bg-BG" sz="2000" dirty="0"/>
              <a:t>и картонени </a:t>
            </a:r>
            <a:r>
              <a:rPr lang="bg-BG" sz="2000" dirty="0" smtClean="0"/>
              <a:t>отпадъци</a:t>
            </a:r>
            <a:endParaRPr lang="bg-BG" sz="2000" dirty="0"/>
          </a:p>
        </p:txBody>
      </p:sp>
      <p:pic>
        <p:nvPicPr>
          <p:cNvPr id="11" name="Picture 3" descr="Отпадъци, опаковки, ЕКОПАК, контейнери, кофи, буклук, разделно, събиране, ек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8" y="2023264"/>
            <a:ext cx="3796655" cy="414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Отпадъци, опаковки, ЕКОПАК, контейнери, кофи, буклук, разделно, събиране, еко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3264"/>
            <a:ext cx="3798000" cy="414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0652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16229" y="1167440"/>
            <a:ext cx="4680520" cy="720080"/>
          </a:xfrm>
        </p:spPr>
        <p:txBody>
          <a:bodyPr/>
          <a:lstStyle/>
          <a:p>
            <a:r>
              <a:rPr lang="bg-BG" sz="2000" dirty="0"/>
              <a:t>В </a:t>
            </a:r>
            <a:r>
              <a:rPr lang="bg-BG" sz="2000" b="1" dirty="0">
                <a:solidFill>
                  <a:srgbClr val="FFC000"/>
                </a:solidFill>
              </a:rPr>
              <a:t>жълтите контейнери</a:t>
            </a:r>
            <a:r>
              <a:rPr lang="bg-BG" sz="2000" dirty="0"/>
              <a:t>: </a:t>
            </a: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>Пластмасови </a:t>
            </a:r>
            <a:r>
              <a:rPr lang="bg-BG" sz="2000" dirty="0"/>
              <a:t>и метални </a:t>
            </a:r>
            <a:r>
              <a:rPr lang="bg-BG" sz="2000" dirty="0" smtClean="0"/>
              <a:t>отпадъци</a:t>
            </a:r>
            <a:endParaRPr lang="bg-BG" sz="20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508104" y="1340768"/>
            <a:ext cx="3312368" cy="5009440"/>
          </a:xfrm>
        </p:spPr>
        <p:txBody>
          <a:bodyPr/>
          <a:lstStyle/>
          <a:p>
            <a:pPr algn="l"/>
            <a:r>
              <a:rPr lang="bg-BG" sz="1800" b="1" i="1" dirty="0"/>
              <a:t>Най-лесно е да започнеш като изхвърляш стъклените бутилки в </a:t>
            </a:r>
            <a:r>
              <a:rPr lang="bg-BG" sz="1800" b="1" i="1" dirty="0">
                <a:solidFill>
                  <a:srgbClr val="69A12B"/>
                </a:solidFill>
              </a:rPr>
              <a:t>зелените контейнери </a:t>
            </a:r>
            <a:r>
              <a:rPr lang="bg-BG" sz="1800" b="1" i="1" dirty="0"/>
              <a:t>и пластмасовите в </a:t>
            </a:r>
            <a:r>
              <a:rPr lang="bg-BG" sz="1800" b="1" i="1" dirty="0">
                <a:solidFill>
                  <a:srgbClr val="FFC000"/>
                </a:solidFill>
              </a:rPr>
              <a:t>жълтите. </a:t>
            </a:r>
            <a:r>
              <a:rPr lang="bg-BG" sz="1800" b="1" i="1" dirty="0"/>
              <a:t>Това е първата малка стъпка, за да дадеш своя принос за опазване на природата. Постепенно ще се увлечеш и ще ти стане навик </a:t>
            </a:r>
            <a:r>
              <a:rPr lang="bg-BG" sz="1800" b="1" dirty="0" smtClean="0">
                <a:sym typeface="Wingdings"/>
              </a:rPr>
              <a:t></a:t>
            </a:r>
          </a:p>
          <a:p>
            <a:pPr algn="l"/>
            <a:endParaRPr lang="bg-BG" sz="1800" dirty="0"/>
          </a:p>
          <a:p>
            <a:pPr algn="l"/>
            <a:r>
              <a:rPr lang="bg-BG" sz="1800" b="1" i="1" dirty="0"/>
              <a:t>Опитай, ще видиш че изобщо не е трудно!</a:t>
            </a:r>
            <a:endParaRPr lang="bg-BG" sz="1800" dirty="0"/>
          </a:p>
          <a:p>
            <a:pPr algn="l">
              <a:spcBef>
                <a:spcPts val="0"/>
              </a:spcBef>
            </a:pPr>
            <a:endParaRPr lang="bg-BG" sz="1100" dirty="0" smtClean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14" name="Picture 5" descr="Отпадъци, опаковки, ЕКОПАК, контейнери, кофи, буклук, разделно, събиране, ек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8" y="2029728"/>
            <a:ext cx="4641131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6292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9512" y="1482353"/>
            <a:ext cx="8424936" cy="866527"/>
          </a:xfrm>
        </p:spPr>
        <p:txBody>
          <a:bodyPr/>
          <a:lstStyle/>
          <a:p>
            <a:r>
              <a:rPr lang="bg-BG" sz="2800" b="1" dirty="0" smtClean="0"/>
              <a:t>Какво да </a:t>
            </a:r>
            <a:r>
              <a:rPr lang="bg-BG" sz="2800" b="1" dirty="0">
                <a:solidFill>
                  <a:srgbClr val="FF0000"/>
                </a:solidFill>
              </a:rPr>
              <a:t>НЕ</a:t>
            </a:r>
            <a:r>
              <a:rPr lang="bg-BG" sz="2800" b="1" dirty="0" smtClean="0"/>
              <a:t> се изхвърля в контейнерите за разделно събирани опаковки:</a:t>
            </a:r>
            <a:endParaRPr lang="bg-BG" sz="2800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6156684" cy="3456384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Амбалажна хартия, памперси, салфетки;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400" dirty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Омазани хартии и картони;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400" dirty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err="1" smtClean="0"/>
              <a:t>Блистери</a:t>
            </a:r>
            <a:r>
              <a:rPr lang="bg-BG" sz="2400" dirty="0" smtClean="0"/>
              <a:t> от лекарства;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4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Туби от масла.</a:t>
            </a:r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67" y="2376448"/>
            <a:ext cx="1524000" cy="1502664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08" b="96714" l="1266" r="97046">
                        <a14:foregroundMark x1="32068" y1="94836" x2="4641" y2="79343"/>
                        <a14:foregroundMark x1="61181" y1="15493" x2="24051" y2="1408"/>
                        <a14:foregroundMark x1="20253" y1="10329" x2="23629" y2="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78" y="2663229"/>
            <a:ext cx="2134001" cy="1917900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600" r="9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65103"/>
            <a:ext cx="1625883" cy="1625883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907" b="89953" l="9938" r="89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09120"/>
            <a:ext cx="2666088" cy="17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784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9574</TotalTime>
  <Words>960</Words>
  <Application>Microsoft Office PowerPoint</Application>
  <PresentationFormat>Презентация на цял екран (4:3)</PresentationFormat>
  <Paragraphs>157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34</vt:i4>
      </vt:variant>
    </vt:vector>
  </HeadingPairs>
  <TitlesOfParts>
    <vt:vector size="35" baseType="lpstr">
      <vt:lpstr>Diseño predeterminado</vt:lpstr>
      <vt:lpstr>Презентация на PowerPoint</vt:lpstr>
      <vt:lpstr>Презентация на PowerPoint</vt:lpstr>
      <vt:lpstr>Разделно събирани опаковки</vt:lpstr>
      <vt:lpstr>Какво се изхвърля в синия контейнер:</vt:lpstr>
      <vt:lpstr>Какво се изхвърля в жълтия контейнер:</vt:lpstr>
      <vt:lpstr>Какво се изхвърля в зеления контейнер:</vt:lpstr>
      <vt:lpstr>В зелените контейнери:  Стъклени отпадъци</vt:lpstr>
      <vt:lpstr>В жълтите контейнери:  Пластмасови и метални отпадъци</vt:lpstr>
      <vt:lpstr>Какво да НЕ се изхвърля в контейнерите за разделно събирани опаковки:</vt:lpstr>
      <vt:lpstr>Как се сепарират отпадъците след като са попаднали в контейнерите и камионите за общ отпадък?</vt:lpstr>
      <vt:lpstr>Как се сепарират отпадъците след като са попаднали в контейнерите и камионите за общ отпадък?</vt:lpstr>
      <vt:lpstr>Днес опаковките се произвеждат в огромни заводи.  „Умните“ им етикети ни дават важна информация за качествата, състава, трайността и употребата на продукта. И начините за разделно събиране и рециклиране на опаковките....</vt:lpstr>
      <vt:lpstr>Какво значат знаците поставяни върху опаковките?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Знаци за опасност:</vt:lpstr>
      <vt:lpstr>Презентация на PowerPoint</vt:lpstr>
      <vt:lpstr>Презентация на PowerPoint</vt:lpstr>
      <vt:lpstr>"Биоразградими“ отпадъци</vt:lpstr>
      <vt:lpstr>СЪБИРАТ СЕ РАЗДЕЛНО В Т.НАР. „КАФЯВИ КОНТЕЙНЕРИ“</vt:lpstr>
      <vt:lpstr>Какви отпадъци могат да бъдат поставяни в кафявите контейнери?</vt:lpstr>
      <vt:lpstr>  Какви отпадъци не трябва да бъдат поставяни в кафявите контейнери </vt:lpstr>
      <vt:lpstr>Не изхвърляйте  в кафявите контейнери</vt:lpstr>
      <vt:lpstr>Презентация на PowerPoint</vt:lpstr>
      <vt:lpstr>Но как точно работи системата?</vt:lpstr>
      <vt:lpstr>НЕ ЗАБРАВЯЙТЕ!</vt:lpstr>
      <vt:lpstr>РЕЗУЛТАТИ ОТ ПРОЕКТА: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Опитай, ще видиш че изобщо не е трудно!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Georgi Razsolkov</cp:lastModifiedBy>
  <cp:revision>777</cp:revision>
  <dcterms:created xsi:type="dcterms:W3CDTF">2010-05-23T14:28:12Z</dcterms:created>
  <dcterms:modified xsi:type="dcterms:W3CDTF">2019-01-29T14:53:28Z</dcterms:modified>
</cp:coreProperties>
</file>